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443" r:id="rId5"/>
    <p:sldId id="2438" r:id="rId6"/>
    <p:sldId id="2446" r:id="rId7"/>
    <p:sldId id="2448" r:id="rId8"/>
    <p:sldId id="2447" r:id="rId9"/>
    <p:sldId id="2449" r:id="rId10"/>
    <p:sldId id="2451" r:id="rId11"/>
    <p:sldId id="2453" r:id="rId12"/>
    <p:sldId id="2445" r:id="rId13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C691"/>
    <a:srgbClr val="B8E5EE"/>
    <a:srgbClr val="C2E8F0"/>
    <a:srgbClr val="D5DADD"/>
    <a:srgbClr val="D8A0DF"/>
    <a:srgbClr val="B5CEA8"/>
    <a:srgbClr val="D69D85"/>
    <a:srgbClr val="4EC9B0"/>
    <a:srgbClr val="0D0D0D"/>
    <a:srgbClr val="569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8" autoAdjust="0"/>
    <p:restoredTop sz="84959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1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9B9BBF0-D29D-4DA0-AFD3-06422FBA3132}" type="datetime1">
              <a:rPr lang="hu-HU" smtClean="0"/>
              <a:t>2020. 05. 24.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422B72-BD1C-4F41-B10E-CA0BEB17901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CAA14C-B74D-47C9-813B-F52B2515C98D}" type="datetime1">
              <a:rPr lang="hu-HU" noProof="0" smtClean="0"/>
              <a:t>2020. 05. 24.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3BE989-76B8-4F13-9267-01FDA45C437A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405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2035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2231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4508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0188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0534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0922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7062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6607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ímlap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Kép helyőrzője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hu-HU" noProof="0"/>
              <a:t>Kép hozzáadásához kattintson az ikonra</a:t>
            </a:r>
          </a:p>
        </p:txBody>
      </p:sp>
      <p:grpSp>
        <p:nvGrpSpPr>
          <p:cNvPr id="14" name="Csoport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Téglalap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/>
            </a:p>
          </p:txBody>
        </p:sp>
        <p:sp>
          <p:nvSpPr>
            <p:cNvPr id="15" name="Téglalap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/>
            </a:p>
          </p:txBody>
        </p:sp>
        <p:sp>
          <p:nvSpPr>
            <p:cNvPr id="17" name="Téglalap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Szerkesztéshez kattintson ide </a:t>
            </a:r>
            <a:br>
              <a:rPr lang="hu-HU" noProof="0"/>
            </a:br>
            <a:r>
              <a:rPr lang="hu-HU" noProof="0"/>
              <a:t>Mintacím stílusa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Csoport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Téglalap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/>
            </a:p>
          </p:txBody>
        </p:sp>
        <p:pic>
          <p:nvPicPr>
            <p:cNvPr id="17" name="Ábra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Téglalap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/>
            </a:p>
          </p:txBody>
        </p:sp>
      </p:grpSp>
      <p:sp>
        <p:nvSpPr>
          <p:cNvPr id="8" name="Cím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2" name="Élőláb helye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11" name="Szöveg helye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latin typeface="+mj-lt"/>
              </a:defRPr>
            </a:lvl1pPr>
          </a:lstStyle>
          <a:p>
            <a:pPr marL="228600" lvl="0" indent="-228600" algn="ctr" rtl="0"/>
            <a:r>
              <a:rPr lang="hu-HU" noProof="0"/>
              <a:t>MINTASZÖVEG STÍLUSÁNAK SZERKESZTÉSE</a:t>
            </a:r>
          </a:p>
        </p:txBody>
      </p:sp>
    </p:spTree>
    <p:extLst>
      <p:ext uri="{BB962C8B-B14F-4D97-AF65-F5344CB8AC3E}">
        <p14:creationId xmlns:p14="http://schemas.microsoft.com/office/powerpoint/2010/main" val="80800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églalap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16" name="Tartalom helye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hu-HU" noProof="0"/>
              <a:t>Mintaszöveg szerkesztése</a:t>
            </a:r>
          </a:p>
          <a:p>
            <a:pPr lvl="1" rtl="0">
              <a:lnSpc>
                <a:spcPct val="150000"/>
              </a:lnSpc>
            </a:pPr>
            <a:r>
              <a:rPr lang="hu-HU" noProof="0"/>
              <a:t>Második szint</a:t>
            </a:r>
          </a:p>
          <a:p>
            <a:pPr lvl="2" rtl="0">
              <a:lnSpc>
                <a:spcPct val="150000"/>
              </a:lnSpc>
            </a:pPr>
            <a:r>
              <a:rPr lang="hu-HU" noProof="0"/>
              <a:t>Harmadik szint</a:t>
            </a:r>
          </a:p>
          <a:p>
            <a:pPr lvl="3" rtl="0">
              <a:lnSpc>
                <a:spcPct val="150000"/>
              </a:lnSpc>
            </a:pPr>
            <a:r>
              <a:rPr lang="hu-HU" noProof="0"/>
              <a:t>Negyedik szint</a:t>
            </a:r>
          </a:p>
          <a:p>
            <a:pPr lvl="4" rtl="0">
              <a:lnSpc>
                <a:spcPct val="150000"/>
              </a:lnSpc>
            </a:pPr>
            <a:r>
              <a:rPr lang="hu-HU" noProof="0"/>
              <a:t>Ötödik szint</a:t>
            </a:r>
          </a:p>
        </p:txBody>
      </p:sp>
      <p:sp>
        <p:nvSpPr>
          <p:cNvPr id="19" name="Tartalom helye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hu-HU" noProof="0"/>
              <a:t>Mintaszöveg szerkesztése</a:t>
            </a:r>
          </a:p>
          <a:p>
            <a:pPr lvl="1" rtl="0">
              <a:lnSpc>
                <a:spcPct val="150000"/>
              </a:lnSpc>
            </a:pPr>
            <a:r>
              <a:rPr lang="hu-HU" noProof="0"/>
              <a:t>Második szint</a:t>
            </a:r>
          </a:p>
          <a:p>
            <a:pPr lvl="2" rtl="0">
              <a:lnSpc>
                <a:spcPct val="150000"/>
              </a:lnSpc>
            </a:pPr>
            <a:r>
              <a:rPr lang="hu-HU" noProof="0"/>
              <a:t>Harmadik szint</a:t>
            </a:r>
          </a:p>
          <a:p>
            <a:pPr lvl="3" rtl="0">
              <a:lnSpc>
                <a:spcPct val="150000"/>
              </a:lnSpc>
            </a:pPr>
            <a:r>
              <a:rPr lang="hu-HU" noProof="0"/>
              <a:t>Negyedik szint</a:t>
            </a:r>
          </a:p>
          <a:p>
            <a:pPr lvl="4" rtl="0">
              <a:lnSpc>
                <a:spcPct val="150000"/>
              </a:lnSpc>
            </a:pPr>
            <a:r>
              <a:rPr lang="hu-HU" noProof="0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3815244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14" name="Szöveg helye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latin typeface="+mj-lt"/>
              </a:defRPr>
            </a:lvl1pPr>
          </a:lstStyle>
          <a:p>
            <a:pPr marL="228600" lvl="0" indent="-228600" algn="ctr" rtl="0"/>
            <a:r>
              <a:rPr lang="hu-HU" noProof="0"/>
              <a:t>Mintaszöveg szerkesztése</a:t>
            </a:r>
          </a:p>
        </p:txBody>
      </p:sp>
      <p:sp>
        <p:nvSpPr>
          <p:cNvPr id="15" name="Tartalom helye 5">
            <a:extLst>
              <a:ext uri="{FF2B5EF4-FFF2-40B4-BE49-F238E27FC236}">
                <a16:creationId xmlns:a16="http://schemas.microsoft.com/office/drawing/2014/main" id="{60C17447-B870-4054-B568-8B6B321EC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2" cy="3684588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marL="228600" lvl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u-HU" noProof="0"/>
              <a:t>Mintaszöveg szerkesztése</a:t>
            </a:r>
          </a:p>
          <a:p>
            <a:pPr marL="228600" lvl="1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u-HU" noProof="0"/>
              <a:t>Második szint</a:t>
            </a:r>
          </a:p>
          <a:p>
            <a:pPr marL="228600" lvl="2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u-HU" noProof="0"/>
              <a:t>Harmadik szint</a:t>
            </a:r>
          </a:p>
          <a:p>
            <a:pPr marL="228600" lvl="3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u-HU" noProof="0"/>
              <a:t>Negyedik szint</a:t>
            </a:r>
          </a:p>
          <a:p>
            <a:pPr marL="228600" lvl="4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u-HU" noProof="0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1696335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5DDDD410-5ABA-46A5-B282-F37437EFB673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/>
          </a:p>
        </p:txBody>
      </p:sp>
      <p:grpSp>
        <p:nvGrpSpPr>
          <p:cNvPr id="16" name="Csoport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17" name="Téglalap 16">
              <a:extLst>
                <a:ext uri="{FF2B5EF4-FFF2-40B4-BE49-F238E27FC236}">
                  <a16:creationId xmlns:a16="http://schemas.microsoft.com/office/drawing/2014/main" id="{9BDB1890-91F2-49FC-B0F4-3F3FF11B6A1A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/>
            </a:p>
          </p:txBody>
        </p:sp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/>
            </a:p>
          </p:txBody>
        </p:sp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/>
            </a:p>
          </p:txBody>
        </p:sp>
      </p:grp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480457"/>
            <a:ext cx="4101084" cy="979308"/>
          </a:xfrm>
        </p:spPr>
        <p:txBody>
          <a:bodyPr rtlCol="0"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</p:spTree>
    <p:extLst>
      <p:ext uri="{BB962C8B-B14F-4D97-AF65-F5344CB8AC3E}">
        <p14:creationId xmlns:p14="http://schemas.microsoft.com/office/powerpoint/2010/main" val="427291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149817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2805804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78571B4-4133-4DE5-AD8F-A341842CBE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B65AC00-5FCA-4A4E-A036-2FCBDEAF1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 ké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ép helyőrzője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 rtlCol="0">
            <a:normAutofit/>
          </a:bodyPr>
          <a:lstStyle>
            <a:lvl1pPr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pic>
        <p:nvPicPr>
          <p:cNvPr id="11" name="Ábra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9C200B3-102B-4BB6-AEB0-D99EE027F09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B450C90-6D4A-4D50-B15D-91C587AABC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választó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ép helyőrzője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hu-HU" noProof="0"/>
              <a:t>Kép hozzáadásához kattintson az ikonra</a:t>
            </a:r>
          </a:p>
        </p:txBody>
      </p:sp>
      <p:grpSp>
        <p:nvGrpSpPr>
          <p:cNvPr id="12" name="Csoport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/>
            </a:p>
          </p:txBody>
        </p:sp>
        <p:pic>
          <p:nvPicPr>
            <p:cNvPr id="15" name="Ábra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4" name="Téglalap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/>
            </a:p>
          </p:txBody>
        </p:sp>
      </p:grpSp>
      <p:sp>
        <p:nvSpPr>
          <p:cNvPr id="16" name="Cím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1775"/>
            <a:ext cx="4351911" cy="2384466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17" name="Szöveg helye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 ALAPSTÍLUSÁNAK SZERKESZTÉSE</a:t>
            </a:r>
          </a:p>
        </p:txBody>
      </p:sp>
      <p:sp>
        <p:nvSpPr>
          <p:cNvPr id="2" name="Élőláb helye 1">
            <a:extLst>
              <a:ext uri="{FF2B5EF4-FFF2-40B4-BE49-F238E27FC236}">
                <a16:creationId xmlns:a16="http://schemas.microsoft.com/office/drawing/2014/main" id="{6AADF661-E593-4423-A8A8-F22C943907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F8BD6A50-BDFC-4B4C-9D3B-53B545F5318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választó 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ép helyőrzője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hu-HU" noProof="0"/>
              <a:t>Kép hozzáadásához kattintson az ikonra</a:t>
            </a:r>
          </a:p>
        </p:txBody>
      </p:sp>
      <p:grpSp>
        <p:nvGrpSpPr>
          <p:cNvPr id="14" name="Csoport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Téglalap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/>
            </a:p>
          </p:txBody>
        </p:sp>
        <p:pic>
          <p:nvPicPr>
            <p:cNvPr id="17" name="Ábra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Téglalap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/>
            </a:p>
          </p:txBody>
        </p:sp>
      </p:grpSp>
      <p:sp>
        <p:nvSpPr>
          <p:cNvPr id="8" name="Cím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22" name="Szöveg helye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 ALAPSTÍLUSÁNAK SZERKESZTÉSE</a:t>
            </a:r>
          </a:p>
        </p:txBody>
      </p:sp>
      <p:sp>
        <p:nvSpPr>
          <p:cNvPr id="2" name="Élőláb helye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sszehasonlítás ké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églalap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11" name="Szöveg helye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Tartalom helye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3810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/>
          </a:p>
        </p:txBody>
      </p:sp>
      <p:sp>
        <p:nvSpPr>
          <p:cNvPr id="16" name="Kép helyőrzője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2877C5F-FF39-4400-9C13-0D7F04A0C78F}"/>
              </a:ext>
            </a:extLst>
          </p:cNvPr>
          <p:cNvSpPr/>
          <p:nvPr userDrawn="1"/>
        </p:nvSpPr>
        <p:spPr>
          <a:xfrm>
            <a:off x="6727371" y="54430"/>
            <a:ext cx="1238278" cy="65531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/>
          </a:p>
        </p:txBody>
      </p:sp>
      <p:sp>
        <p:nvSpPr>
          <p:cNvPr id="3" name="Kép helyőrzője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097484" y="0"/>
            <a:ext cx="50945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943" y="1480457"/>
            <a:ext cx="5138057" cy="979308"/>
          </a:xfrm>
        </p:spPr>
        <p:txBody>
          <a:bodyPr rtlCol="0"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rtalom helye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grpSp>
        <p:nvGrpSpPr>
          <p:cNvPr id="5" name="Csoport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Téglalap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/>
            </a:p>
          </p:txBody>
        </p:sp>
        <p:sp>
          <p:nvSpPr>
            <p:cNvPr id="23" name="Téglalap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/>
            </a:p>
          </p:txBody>
        </p:sp>
        <p:sp>
          <p:nvSpPr>
            <p:cNvPr id="25" name="Téglalap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KATTINTSON IDE A MINTASZÖVEG SZERKESZTÉSÉHEZ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Szöveg helye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 ALAPSTÍLUSÁNAK SZERKESZTÉSE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5311BA1-4F61-4FA7-9C20-685B3689CA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8EF357A5-40C6-41A4-B1BE-0AF78D459A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gy ké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ép helyőrzője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2" name="Élőláb helye 1">
            <a:extLst>
              <a:ext uri="{FF2B5EF4-FFF2-40B4-BE49-F238E27FC236}">
                <a16:creationId xmlns:a16="http://schemas.microsoft.com/office/drawing/2014/main" id="{D56B8994-D221-4700-A133-4FCBC9C9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CBE36DC-B3F9-4725-94B8-EAD411E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AF50108F-20E3-412D-860B-14CB1198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406541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Csoport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Téglalap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/>
            </a:p>
          </p:txBody>
        </p:sp>
        <p:sp>
          <p:nvSpPr>
            <p:cNvPr id="15" name="Téglalap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/>
            </a:p>
          </p:txBody>
        </p:sp>
        <p:sp>
          <p:nvSpPr>
            <p:cNvPr id="17" name="Téglalap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noProof="0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hu-HU" noProof="0"/>
              <a:t>Szerkesztéshez kattintson ide </a:t>
            </a:r>
            <a:br>
              <a:rPr lang="hu-HU" noProof="0"/>
            </a:br>
            <a:r>
              <a:rPr lang="hu-HU" noProof="0"/>
              <a:t>Mintacím stílusa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Mintaalcím stílusának szerkesztése</a:t>
            </a:r>
          </a:p>
        </p:txBody>
      </p:sp>
    </p:spTree>
    <p:extLst>
      <p:ext uri="{BB962C8B-B14F-4D97-AF65-F5344CB8AC3E}">
        <p14:creationId xmlns:p14="http://schemas.microsoft.com/office/powerpoint/2010/main" val="24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00232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noProof="0"/>
              <a:t>Élőláb hozzáadása</a:t>
            </a:r>
          </a:p>
        </p:txBody>
      </p:sp>
      <p:sp>
        <p:nvSpPr>
          <p:cNvPr id="9" name="Téglalap: Levágott sarok 8">
            <a:extLst>
              <a:ext uri="{FF2B5EF4-FFF2-40B4-BE49-F238E27FC236}">
                <a16:creationId xmlns:a16="http://schemas.microsoft.com/office/drawing/2014/main" id="{7166C798-72CE-4F2D-9A04-013F24A2659F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>
              <a:solidFill>
                <a:schemeClr val="bg1"/>
              </a:solidFill>
            </a:endParaRPr>
          </a:p>
        </p:txBody>
      </p:sp>
      <p:sp>
        <p:nvSpPr>
          <p:cNvPr id="10" name="Dia számának helye 5">
            <a:extLst>
              <a:ext uri="{FF2B5EF4-FFF2-40B4-BE49-F238E27FC236}">
                <a16:creationId xmlns:a16="http://schemas.microsoft.com/office/drawing/2014/main" id="{3ACE58C5-CE1C-415B-8591-25A53FF2A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3" r:id="rId7"/>
    <p:sldLayoutId id="2147483662" r:id="rId8"/>
    <p:sldLayoutId id="2147483669" r:id="rId9"/>
    <p:sldLayoutId id="2147483666" r:id="rId10"/>
    <p:sldLayoutId id="2147483670" r:id="rId11"/>
    <p:sldLayoutId id="2147483667" r:id="rId12"/>
    <p:sldLayoutId id="2147483668" r:id="rId13"/>
    <p:sldLayoutId id="2147483665" r:id="rId14"/>
    <p:sldLayoutId id="2147483671" r:id="rId15"/>
    <p:sldLayoutId id="2147483655" r:id="rId1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őrzője 4">
            <a:extLst>
              <a:ext uri="{FF2B5EF4-FFF2-40B4-BE49-F238E27FC236}">
                <a16:creationId xmlns:a16="http://schemas.microsoft.com/office/drawing/2014/main" id="{01F590AB-1AF1-489D-B942-2800AE8629C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 rot="5400000">
            <a:off x="2667001" y="-2667001"/>
            <a:ext cx="6858000" cy="12192001"/>
          </a:xfrm>
        </p:spPr>
      </p:pic>
      <p:grpSp>
        <p:nvGrpSpPr>
          <p:cNvPr id="40" name="Csoport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Téglalap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sp>
          <p:nvSpPr>
            <p:cNvPr id="41" name="Téglalap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sp>
          <p:nvSpPr>
            <p:cNvPr id="43" name="Téglalap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</p:grpSp>
      <p:sp>
        <p:nvSpPr>
          <p:cNvPr id="6" name="Cím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5286" y="2414708"/>
            <a:ext cx="6475341" cy="1647588"/>
          </a:xfrm>
        </p:spPr>
        <p:txBody>
          <a:bodyPr rtlCol="0">
            <a:normAutofit fontScale="90000"/>
          </a:bodyPr>
          <a:lstStyle/>
          <a:p>
            <a:r>
              <a:rPr lang="hu-HU" dirty="0"/>
              <a:t>Egyedi Tervezési Minták Unityben Korutinok használatával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53F21BE7-8C15-4EBD-8FD7-0AA3D4A0D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7227" y="209552"/>
            <a:ext cx="1957410" cy="61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32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őrzője 4" descr="Absztrakt épület" title="Absztrakt épület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Kép helyőrzője 4">
            <a:extLst>
              <a:ext uri="{FF2B5EF4-FFF2-40B4-BE49-F238E27FC236}">
                <a16:creationId xmlns:a16="http://schemas.microsoft.com/office/drawing/2014/main" id="{F2037B06-FDF3-4371-9F79-F81334D9AF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2667001" y="-2667001"/>
            <a:ext cx="6858000" cy="12192001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568221" y="4076700"/>
            <a:ext cx="5386926" cy="2131595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0783A1B7-34FF-4F2F-A68D-A3D22C770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4487" y="4223911"/>
            <a:ext cx="5357513" cy="2634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050026" y="4485342"/>
            <a:ext cx="4423315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hu-HU" sz="3200" b="1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Korutinok Unityben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hu-HU" sz="1400" dirty="0">
                <a:latin typeface="+mj-lt"/>
              </a:rPr>
              <a:t>A korutinokról általában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hu-HU" sz="1400" dirty="0">
                <a:latin typeface="+mj-lt"/>
              </a:rPr>
              <a:t>A korutinok Unityben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endParaRPr lang="hu-HU" sz="1200" dirty="0">
              <a:latin typeface="+mj-lt"/>
            </a:endParaRPr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2770D563-FE6A-4041-9010-BD64ADEC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5754" y="789709"/>
            <a:ext cx="5372701" cy="256655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endParaRPr lang="hu-HU" dirty="0"/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0900AD79-A7CD-4918-92BE-93655DCBD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980" y="3428999"/>
            <a:ext cx="5372701" cy="256655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30AE1E35-1FD5-4055-A115-1AC3B5F229EE}"/>
              </a:ext>
            </a:extLst>
          </p:cNvPr>
          <p:cNvSpPr txBox="1"/>
          <p:nvPr/>
        </p:nvSpPr>
        <p:spPr>
          <a:xfrm>
            <a:off x="983674" y="789709"/>
            <a:ext cx="511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  <a:cs typeface="Gill Sans" panose="020B0502020104020203" pitchFamily="34" charset="-79"/>
              </a:rPr>
              <a:t>A korutinokról általában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53D9E143-6864-49E5-B45B-4499A20B440C}"/>
              </a:ext>
            </a:extLst>
          </p:cNvPr>
          <p:cNvSpPr txBox="1"/>
          <p:nvPr/>
        </p:nvSpPr>
        <p:spPr>
          <a:xfrm>
            <a:off x="1070263" y="1299227"/>
            <a:ext cx="5282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Olyan szoftver komponensek melyek nem preemptív </a:t>
            </a:r>
            <a:r>
              <a:rPr lang="hu-HU" sz="1600" dirty="0" err="1"/>
              <a:t>multitaszkingot</a:t>
            </a:r>
            <a:r>
              <a:rPr lang="hu-HU" sz="1600" dirty="0"/>
              <a:t> tesznek lehetővé</a:t>
            </a:r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561B070B-22EA-4A07-B097-661C20F92EEE}"/>
              </a:ext>
            </a:extLst>
          </p:cNvPr>
          <p:cNvSpPr txBox="1"/>
          <p:nvPr/>
        </p:nvSpPr>
        <p:spPr>
          <a:xfrm>
            <a:off x="1070264" y="3505883"/>
            <a:ext cx="511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  <a:cs typeface="Gill Sans" panose="020B0502020104020203" pitchFamily="34" charset="-79"/>
              </a:rPr>
              <a:t>A korutinok Unityben</a:t>
            </a:r>
            <a:endParaRPr lang="hu-HU" dirty="0"/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ACC86D3F-744B-4F76-9792-BB4BC8D106D2}"/>
              </a:ext>
            </a:extLst>
          </p:cNvPr>
          <p:cNvSpPr txBox="1"/>
          <p:nvPr/>
        </p:nvSpPr>
        <p:spPr>
          <a:xfrm>
            <a:off x="1070264" y="4015401"/>
            <a:ext cx="5282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C# </a:t>
            </a:r>
            <a:r>
              <a:rPr lang="hu-HU" sz="1600" dirty="0" err="1"/>
              <a:t>iterátorokon</a:t>
            </a:r>
            <a:r>
              <a:rPr lang="hu-HU" sz="1600" dirty="0"/>
              <a:t> alapuló megvalósítás</a:t>
            </a:r>
          </a:p>
        </p:txBody>
      </p:sp>
      <p:pic>
        <p:nvPicPr>
          <p:cNvPr id="34" name="Kép 33">
            <a:extLst>
              <a:ext uri="{FF2B5EF4-FFF2-40B4-BE49-F238E27FC236}">
                <a16:creationId xmlns:a16="http://schemas.microsoft.com/office/drawing/2014/main" id="{F3301753-659C-4F90-A345-711BA2C66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7557" y="668530"/>
            <a:ext cx="1957410" cy="611690"/>
          </a:xfrm>
          <a:prstGeom prst="rect">
            <a:avLst/>
          </a:prstGeom>
        </p:spPr>
      </p:pic>
      <p:sp>
        <p:nvSpPr>
          <p:cNvPr id="35" name="Szövegdoboz 34">
            <a:extLst>
              <a:ext uri="{FF2B5EF4-FFF2-40B4-BE49-F238E27FC236}">
                <a16:creationId xmlns:a16="http://schemas.microsoft.com/office/drawing/2014/main" id="{0C2B4BB0-6ABF-4161-BB60-FD179AAF071D}"/>
              </a:ext>
            </a:extLst>
          </p:cNvPr>
          <p:cNvSpPr txBox="1"/>
          <p:nvPr/>
        </p:nvSpPr>
        <p:spPr>
          <a:xfrm>
            <a:off x="1070263" y="1879108"/>
            <a:ext cx="5268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Az éppen futó </a:t>
            </a:r>
            <a:r>
              <a:rPr lang="hu-HU" sz="1600" dirty="0" err="1"/>
              <a:t>korutin</a:t>
            </a:r>
            <a:r>
              <a:rPr lang="hu-HU" sz="1600" dirty="0"/>
              <a:t> dönti el, mikor adja vissza a vezérlést (</a:t>
            </a:r>
            <a:r>
              <a:rPr lang="hu-HU" sz="1600" dirty="0" err="1"/>
              <a:t>yield</a:t>
            </a:r>
            <a:r>
              <a:rPr lang="hu-HU" sz="1600" dirty="0"/>
              <a:t>)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89653C21-D51C-4BD1-A07E-2F71BEEC6F70}"/>
              </a:ext>
            </a:extLst>
          </p:cNvPr>
          <p:cNvSpPr txBox="1"/>
          <p:nvPr/>
        </p:nvSpPr>
        <p:spPr>
          <a:xfrm>
            <a:off x="1070262" y="4355590"/>
            <a:ext cx="5282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Az úgynevezett </a:t>
            </a:r>
            <a:r>
              <a:rPr lang="hu-HU" sz="1600" dirty="0" err="1"/>
              <a:t>CoroutineScheduler</a:t>
            </a:r>
            <a:r>
              <a:rPr lang="hu-HU" sz="1600" dirty="0"/>
              <a:t> kezeli őket</a:t>
            </a:r>
          </a:p>
        </p:txBody>
      </p:sp>
      <p:sp>
        <p:nvSpPr>
          <p:cNvPr id="38" name="Téglalap 37">
            <a:extLst>
              <a:ext uri="{FF2B5EF4-FFF2-40B4-BE49-F238E27FC236}">
                <a16:creationId xmlns:a16="http://schemas.microsoft.com/office/drawing/2014/main" id="{9A5DBBDC-03BA-4FD9-B287-38E0FE38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68221" y="1395182"/>
            <a:ext cx="4693719" cy="256655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endParaRPr lang="hu-HU" dirty="0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6B1D4050-4033-4D8A-ADFB-30737DBB320D}"/>
              </a:ext>
            </a:extLst>
          </p:cNvPr>
          <p:cNvSpPr txBox="1"/>
          <p:nvPr/>
        </p:nvSpPr>
        <p:spPr>
          <a:xfrm>
            <a:off x="6611349" y="1690494"/>
            <a:ext cx="45535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 err="1">
                <a:solidFill>
                  <a:srgbClr val="569CD6"/>
                </a:solidFill>
              </a:rPr>
              <a:t>public</a:t>
            </a:r>
            <a:r>
              <a:rPr lang="hu-HU" sz="1400" dirty="0">
                <a:solidFill>
                  <a:srgbClr val="B8D7A3"/>
                </a:solidFill>
              </a:rPr>
              <a:t> </a:t>
            </a:r>
            <a:r>
              <a:rPr lang="hu-HU" sz="1400" dirty="0" err="1">
                <a:solidFill>
                  <a:srgbClr val="B8D7A3"/>
                </a:solidFill>
              </a:rPr>
              <a:t>IEnumerator</a:t>
            </a:r>
            <a:r>
              <a:rPr lang="hu-HU" sz="1400" dirty="0"/>
              <a:t> </a:t>
            </a:r>
            <a:r>
              <a:rPr lang="hu-HU" sz="1400" dirty="0" err="1">
                <a:solidFill>
                  <a:srgbClr val="DCDCAA"/>
                </a:solidFill>
              </a:rPr>
              <a:t>ExampleCoroutine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{</a:t>
            </a:r>
          </a:p>
          <a:p>
            <a:r>
              <a:rPr lang="hu-HU" sz="1400" dirty="0"/>
              <a:t>    </a:t>
            </a:r>
            <a:r>
              <a:rPr lang="hu-HU" sz="1400" dirty="0" err="1">
                <a:solidFill>
                  <a:srgbClr val="4EC9B0"/>
                </a:solidFill>
              </a:rPr>
              <a:t>Debug</a:t>
            </a:r>
            <a:r>
              <a:rPr lang="hu-HU" sz="1400" dirty="0" err="1">
                <a:solidFill>
                  <a:schemeClr val="bg1"/>
                </a:solidFill>
              </a:rPr>
              <a:t>.</a:t>
            </a:r>
            <a:r>
              <a:rPr lang="hu-HU" sz="1400" dirty="0" err="1">
                <a:solidFill>
                  <a:srgbClr val="DCDCAA"/>
                </a:solidFill>
              </a:rPr>
              <a:t>Log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hu-HU" sz="1400" dirty="0">
                <a:solidFill>
                  <a:srgbClr val="D69D85"/>
                </a:solidFill>
              </a:rPr>
              <a:t>"</a:t>
            </a:r>
            <a:r>
              <a:rPr lang="hu-HU" sz="1400" dirty="0" err="1">
                <a:solidFill>
                  <a:srgbClr val="D69D85"/>
                </a:solidFill>
              </a:rPr>
              <a:t>Started</a:t>
            </a:r>
            <a:r>
              <a:rPr lang="hu-HU" sz="1400" dirty="0">
                <a:solidFill>
                  <a:srgbClr val="D69D85"/>
                </a:solidFill>
              </a:rPr>
              <a:t> </a:t>
            </a:r>
            <a:r>
              <a:rPr lang="hu-HU" sz="1400" dirty="0" err="1">
                <a:solidFill>
                  <a:srgbClr val="D69D85"/>
                </a:solidFill>
              </a:rPr>
              <a:t>execution</a:t>
            </a:r>
            <a:r>
              <a:rPr lang="hu-HU" sz="1400" dirty="0">
                <a:solidFill>
                  <a:srgbClr val="D69D85"/>
                </a:solidFill>
              </a:rPr>
              <a:t>"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);</a:t>
            </a:r>
          </a:p>
          <a:p>
            <a:r>
              <a:rPr lang="hu-HU" sz="1400" dirty="0"/>
              <a:t>    </a:t>
            </a:r>
            <a:r>
              <a:rPr lang="hu-HU" sz="1400" dirty="0" err="1">
                <a:solidFill>
                  <a:srgbClr val="D8A0DF"/>
                </a:solidFill>
              </a:rPr>
              <a:t>yield</a:t>
            </a:r>
            <a:r>
              <a:rPr lang="hu-HU" sz="1400" dirty="0">
                <a:solidFill>
                  <a:srgbClr val="D8A0DF"/>
                </a:solidFill>
              </a:rPr>
              <a:t> </a:t>
            </a:r>
            <a:r>
              <a:rPr lang="hu-HU" sz="1400" dirty="0" err="1">
                <a:solidFill>
                  <a:srgbClr val="D8A0DF"/>
                </a:solidFill>
              </a:rPr>
              <a:t>return</a:t>
            </a:r>
            <a:r>
              <a:rPr lang="hu-HU" sz="1400" dirty="0"/>
              <a:t> </a:t>
            </a:r>
            <a:r>
              <a:rPr lang="hu-HU" sz="1400" dirty="0">
                <a:solidFill>
                  <a:srgbClr val="569CD6"/>
                </a:solidFill>
              </a:rPr>
              <a:t>null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;</a:t>
            </a:r>
          </a:p>
          <a:p>
            <a:r>
              <a:rPr lang="en-US" sz="1400" dirty="0"/>
              <a:t>    </a:t>
            </a:r>
            <a:r>
              <a:rPr lang="en-US" sz="1400" dirty="0" err="1">
                <a:solidFill>
                  <a:srgbClr val="4EC9B0"/>
                </a:solidFill>
              </a:rPr>
              <a:t>Debug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sz="1400" dirty="0" err="1">
                <a:solidFill>
                  <a:srgbClr val="DCDCAA"/>
                </a:solidFill>
              </a:rPr>
              <a:t>Log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400" dirty="0">
                <a:solidFill>
                  <a:srgbClr val="D69D85"/>
                </a:solidFill>
              </a:rPr>
              <a:t>"Continue execution after one frame"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);</a:t>
            </a:r>
          </a:p>
          <a:p>
            <a:r>
              <a:rPr lang="en-US" sz="1400" dirty="0"/>
              <a:t>    </a:t>
            </a:r>
            <a:r>
              <a:rPr lang="en-US" sz="1400" dirty="0">
                <a:solidFill>
                  <a:srgbClr val="D8A0DF"/>
                </a:solidFill>
              </a:rPr>
              <a:t>yield return </a:t>
            </a:r>
            <a:r>
              <a:rPr lang="en-US" sz="1400" dirty="0">
                <a:solidFill>
                  <a:srgbClr val="569CD6"/>
                </a:solidFill>
              </a:rPr>
              <a:t>new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4EC9B0"/>
                </a:solidFill>
              </a:rPr>
              <a:t>WaitForSeconds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400" dirty="0">
                <a:solidFill>
                  <a:srgbClr val="B5CEA8"/>
                </a:solidFill>
              </a:rPr>
              <a:t>5.0f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);</a:t>
            </a:r>
          </a:p>
          <a:p>
            <a:r>
              <a:rPr lang="en-US" sz="1400" dirty="0"/>
              <a:t>    </a:t>
            </a:r>
            <a:r>
              <a:rPr lang="en-US" sz="1400" dirty="0" err="1">
                <a:solidFill>
                  <a:srgbClr val="4EC9B0"/>
                </a:solidFill>
              </a:rPr>
              <a:t>Debug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sz="1400" dirty="0" err="1">
                <a:solidFill>
                  <a:srgbClr val="DCDCAA"/>
                </a:solidFill>
              </a:rPr>
              <a:t>Log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400" dirty="0">
                <a:solidFill>
                  <a:srgbClr val="D69D85"/>
                </a:solidFill>
              </a:rPr>
              <a:t>"Continue execution after 5 seconds"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);</a:t>
            </a:r>
          </a:p>
          <a:p>
            <a:r>
              <a:rPr lang="hu-HU" sz="1400" dirty="0"/>
              <a:t>    </a:t>
            </a:r>
            <a:r>
              <a:rPr lang="hu-HU" sz="1400" dirty="0" err="1">
                <a:solidFill>
                  <a:srgbClr val="4EC9B0"/>
                </a:solidFill>
              </a:rPr>
              <a:t>Debug</a:t>
            </a:r>
            <a:r>
              <a:rPr lang="hu-HU" sz="1400" dirty="0" err="1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hu-HU" sz="1400" dirty="0" err="1">
                <a:solidFill>
                  <a:srgbClr val="DCDCAA"/>
                </a:solidFill>
              </a:rPr>
              <a:t>Log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hu-HU" sz="1400" dirty="0">
                <a:solidFill>
                  <a:srgbClr val="D69D85"/>
                </a:solidFill>
              </a:rPr>
              <a:t>"</a:t>
            </a:r>
            <a:r>
              <a:rPr lang="hu-HU" sz="1400" dirty="0" err="1">
                <a:solidFill>
                  <a:srgbClr val="D69D85"/>
                </a:solidFill>
              </a:rPr>
              <a:t>Finished</a:t>
            </a:r>
            <a:r>
              <a:rPr lang="hu-HU" sz="1400" dirty="0">
                <a:solidFill>
                  <a:srgbClr val="D69D85"/>
                </a:solidFill>
              </a:rPr>
              <a:t> </a:t>
            </a:r>
            <a:r>
              <a:rPr lang="hu-HU" sz="1400" dirty="0" err="1">
                <a:solidFill>
                  <a:srgbClr val="D69D85"/>
                </a:solidFill>
              </a:rPr>
              <a:t>execution</a:t>
            </a:r>
            <a:r>
              <a:rPr lang="hu-HU" sz="1400" dirty="0">
                <a:solidFill>
                  <a:srgbClr val="D69D85"/>
                </a:solidFill>
              </a:rPr>
              <a:t>"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);</a:t>
            </a:r>
          </a:p>
          <a:p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}</a:t>
            </a:r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00EC7F78-6F2D-450D-A85D-0C0994EF239E}"/>
              </a:ext>
            </a:extLst>
          </p:cNvPr>
          <p:cNvSpPr txBox="1"/>
          <p:nvPr/>
        </p:nvSpPr>
        <p:spPr>
          <a:xfrm>
            <a:off x="1070262" y="4712276"/>
            <a:ext cx="5282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Minden példány egy </a:t>
            </a:r>
            <a:r>
              <a:rPr lang="hu-HU" sz="1600" dirty="0" err="1"/>
              <a:t>MonoBehaviour-höz</a:t>
            </a:r>
            <a:r>
              <a:rPr lang="hu-HU" sz="1600" dirty="0"/>
              <a:t> kötött</a:t>
            </a:r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99C58927-41C4-4D29-8F5C-EBEA1855158E}"/>
              </a:ext>
            </a:extLst>
          </p:cNvPr>
          <p:cNvSpPr txBox="1"/>
          <p:nvPr/>
        </p:nvSpPr>
        <p:spPr>
          <a:xfrm>
            <a:off x="1070262" y="5037128"/>
            <a:ext cx="5282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Megjegyzi a belső állapotát feladás (</a:t>
            </a:r>
            <a:r>
              <a:rPr lang="hu-HU" sz="1600" dirty="0" err="1"/>
              <a:t>yield</a:t>
            </a:r>
            <a:r>
              <a:rPr lang="hu-HU" sz="1600" dirty="0"/>
              <a:t>) esetén</a:t>
            </a:r>
          </a:p>
        </p:txBody>
      </p:sp>
      <p:sp>
        <p:nvSpPr>
          <p:cNvPr id="42" name="Szövegdoboz 41">
            <a:extLst>
              <a:ext uri="{FF2B5EF4-FFF2-40B4-BE49-F238E27FC236}">
                <a16:creationId xmlns:a16="http://schemas.microsoft.com/office/drawing/2014/main" id="{AAF06ED1-CB56-483D-BEF6-14438E59B313}"/>
              </a:ext>
            </a:extLst>
          </p:cNvPr>
          <p:cNvSpPr txBox="1"/>
          <p:nvPr/>
        </p:nvSpPr>
        <p:spPr>
          <a:xfrm>
            <a:off x="1070262" y="5375682"/>
            <a:ext cx="5282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Egyedi </a:t>
            </a:r>
            <a:r>
              <a:rPr lang="hu-HU" sz="1600" dirty="0" err="1"/>
              <a:t>YieldInstruction-ök</a:t>
            </a:r>
            <a:r>
              <a:rPr lang="hu-HU" sz="1600" dirty="0"/>
              <a:t> segítségével könnyen programozható </a:t>
            </a:r>
            <a:r>
              <a:rPr lang="hu-HU" sz="1600" dirty="0" err="1"/>
              <a:t>yieldelési</a:t>
            </a:r>
            <a:r>
              <a:rPr lang="hu-HU" sz="1600" dirty="0"/>
              <a:t> logika</a:t>
            </a: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  <p:bldP spid="31" grpId="0"/>
      <p:bldP spid="32" grpId="0"/>
      <p:bldP spid="35" grpId="0"/>
      <p:bldP spid="37" grpId="0"/>
      <p:bldP spid="38" grpId="0" animBg="1"/>
      <p:bldP spid="39" grpId="0"/>
      <p:bldP spid="40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őrzője 4" descr="Absztrakt épület" title="Absztrakt épület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Kép helyőrzője 4">
            <a:extLst>
              <a:ext uri="{FF2B5EF4-FFF2-40B4-BE49-F238E27FC236}">
                <a16:creationId xmlns:a16="http://schemas.microsoft.com/office/drawing/2014/main" id="{F2037B06-FDF3-4371-9F79-F81334D9AF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2667001" y="-2667001"/>
            <a:ext cx="6858000" cy="12192001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568221" y="4076700"/>
            <a:ext cx="5386926" cy="2131595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0783A1B7-34FF-4F2F-A68D-A3D22C770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4487" y="4223911"/>
            <a:ext cx="5357513" cy="2634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050026" y="4485342"/>
            <a:ext cx="4423315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hu-HU" sz="3200" b="1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Előnyei és Hátrányai</a:t>
            </a:r>
          </a:p>
          <a:p>
            <a:pPr rtl="0"/>
            <a:endParaRPr lang="hu-HU" sz="1200" dirty="0">
              <a:latin typeface="+mj-lt"/>
            </a:endParaRPr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2770D563-FE6A-4041-9010-BD64ADEC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5754" y="789709"/>
            <a:ext cx="5372701" cy="256655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endParaRPr lang="hu-HU" dirty="0"/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0900AD79-A7CD-4918-92BE-93655DCBD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980" y="3428999"/>
            <a:ext cx="5372701" cy="256655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30AE1E35-1FD5-4055-A115-1AC3B5F229EE}"/>
              </a:ext>
            </a:extLst>
          </p:cNvPr>
          <p:cNvSpPr txBox="1"/>
          <p:nvPr/>
        </p:nvSpPr>
        <p:spPr>
          <a:xfrm>
            <a:off x="1070264" y="789709"/>
            <a:ext cx="511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  <a:cs typeface="Gill Sans" panose="020B0502020104020203" pitchFamily="34" charset="-79"/>
              </a:rPr>
              <a:t>Előnyei</a:t>
            </a:r>
            <a:endParaRPr lang="hu-HU" dirty="0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53D9E143-6864-49E5-B45B-4499A20B440C}"/>
              </a:ext>
            </a:extLst>
          </p:cNvPr>
          <p:cNvSpPr txBox="1"/>
          <p:nvPr/>
        </p:nvSpPr>
        <p:spPr>
          <a:xfrm>
            <a:off x="1070264" y="1299227"/>
            <a:ext cx="5112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hu-HU" sz="1600" dirty="0"/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561B070B-22EA-4A07-B097-661C20F92EEE}"/>
              </a:ext>
            </a:extLst>
          </p:cNvPr>
          <p:cNvSpPr txBox="1"/>
          <p:nvPr/>
        </p:nvSpPr>
        <p:spPr>
          <a:xfrm>
            <a:off x="1070264" y="3505883"/>
            <a:ext cx="511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  <a:cs typeface="Gill Sans" panose="020B0502020104020203" pitchFamily="34" charset="-79"/>
              </a:rPr>
              <a:t>Hátrányai</a:t>
            </a:r>
            <a:endParaRPr lang="hu-HU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6B55E14-E04A-4379-A5E7-0F888EABA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7557" y="668530"/>
            <a:ext cx="1957410" cy="611690"/>
          </a:xfrm>
          <a:prstGeom prst="rect">
            <a:avLst/>
          </a:prstGeom>
        </p:spPr>
      </p:pic>
      <p:sp>
        <p:nvSpPr>
          <p:cNvPr id="18" name="Szövegdoboz 17">
            <a:extLst>
              <a:ext uri="{FF2B5EF4-FFF2-40B4-BE49-F238E27FC236}">
                <a16:creationId xmlns:a16="http://schemas.microsoft.com/office/drawing/2014/main" id="{19C73222-1AFE-4055-9B24-4653DADCF420}"/>
              </a:ext>
            </a:extLst>
          </p:cNvPr>
          <p:cNvSpPr txBox="1"/>
          <p:nvPr/>
        </p:nvSpPr>
        <p:spPr>
          <a:xfrm>
            <a:off x="1070264" y="3858479"/>
            <a:ext cx="5112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Egyszálon való végrehajtás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C6911D9E-B2E3-4BA2-9AB5-7C895B3B387E}"/>
              </a:ext>
            </a:extLst>
          </p:cNvPr>
          <p:cNvSpPr txBox="1"/>
          <p:nvPr/>
        </p:nvSpPr>
        <p:spPr>
          <a:xfrm>
            <a:off x="1070264" y="1134854"/>
            <a:ext cx="5112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 err="1"/>
              <a:t>Frame</a:t>
            </a:r>
            <a:r>
              <a:rPr lang="hu-HU" sz="1600" dirty="0"/>
              <a:t> függő kód esetén kényelmes vezérlés</a:t>
            </a:r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2C759D9F-5C1E-4910-A02E-C35DBC5ED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68221" y="1395182"/>
            <a:ext cx="4693719" cy="256655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6BA91E0F-96EF-4593-B43C-AF22911A1532}"/>
              </a:ext>
            </a:extLst>
          </p:cNvPr>
          <p:cNvSpPr txBox="1"/>
          <p:nvPr/>
        </p:nvSpPr>
        <p:spPr>
          <a:xfrm>
            <a:off x="6611349" y="1690494"/>
            <a:ext cx="45535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 err="1">
                <a:solidFill>
                  <a:srgbClr val="569CD6"/>
                </a:solidFill>
              </a:rPr>
              <a:t>public</a:t>
            </a:r>
            <a:r>
              <a:rPr lang="hu-HU" sz="1400" dirty="0">
                <a:solidFill>
                  <a:srgbClr val="B8D7A3"/>
                </a:solidFill>
              </a:rPr>
              <a:t> </a:t>
            </a:r>
            <a:r>
              <a:rPr lang="hu-HU" sz="1400" dirty="0" err="1">
                <a:solidFill>
                  <a:srgbClr val="B8D7A3"/>
                </a:solidFill>
              </a:rPr>
              <a:t>IEnumerator</a:t>
            </a:r>
            <a:r>
              <a:rPr lang="hu-HU" sz="1400" dirty="0"/>
              <a:t> </a:t>
            </a:r>
            <a:r>
              <a:rPr lang="hu-HU" sz="1400" dirty="0" err="1">
                <a:solidFill>
                  <a:srgbClr val="DCDCAA"/>
                </a:solidFill>
              </a:rPr>
              <a:t>FadeMaterialCoroutine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hu-HU" sz="1400" dirty="0" err="1">
                <a:solidFill>
                  <a:srgbClr val="569CD6"/>
                </a:solidFill>
              </a:rPr>
              <a:t>float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hu-HU" sz="1400" dirty="0" err="1">
                <a:solidFill>
                  <a:srgbClr val="B8E5EE"/>
                </a:solidFill>
              </a:rPr>
              <a:t>fadeValue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{</a:t>
            </a:r>
          </a:p>
          <a:p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hu-HU" sz="1400" dirty="0" err="1">
                <a:solidFill>
                  <a:srgbClr val="569CD6"/>
                </a:solidFill>
              </a:rPr>
              <a:t>for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hu-HU" sz="1400" dirty="0" err="1">
                <a:solidFill>
                  <a:srgbClr val="569CD6"/>
                </a:solidFill>
              </a:rPr>
              <a:t>float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hu-HU" sz="1400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hu-HU" sz="1400" dirty="0">
                <a:solidFill>
                  <a:srgbClr val="B5CEA8"/>
                </a:solidFill>
              </a:rPr>
              <a:t>1.0f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; </a:t>
            </a:r>
            <a:r>
              <a:rPr lang="hu-HU" sz="1400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&gt;= </a:t>
            </a:r>
            <a:r>
              <a:rPr lang="hu-HU" sz="1400" dirty="0">
                <a:solidFill>
                  <a:srgbClr val="B5CEA8"/>
                </a:solidFill>
              </a:rPr>
              <a:t>0.0f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; </a:t>
            </a:r>
            <a:r>
              <a:rPr lang="hu-HU" sz="1400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-= </a:t>
            </a:r>
            <a:r>
              <a:rPr lang="hu-HU" sz="1400" dirty="0" err="1">
                <a:solidFill>
                  <a:srgbClr val="B8E5EE"/>
                </a:solidFill>
              </a:rPr>
              <a:t>fadeValue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)</a:t>
            </a:r>
            <a:br>
              <a:rPr lang="hu-HU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   {</a:t>
            </a:r>
            <a:br>
              <a:rPr lang="hu-HU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hu-HU" sz="1400" dirty="0" err="1">
                <a:solidFill>
                  <a:srgbClr val="86C691"/>
                </a:solidFill>
              </a:rPr>
              <a:t>Color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hu-HU" sz="1400" dirty="0" err="1">
                <a:solidFill>
                  <a:srgbClr val="B8E5EE"/>
                </a:solidFill>
              </a:rPr>
              <a:t>color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hu-HU" sz="1400" dirty="0" err="1">
                <a:solidFill>
                  <a:schemeClr val="bg1">
                    <a:lumMod val="85000"/>
                  </a:schemeClr>
                </a:solidFill>
              </a:rPr>
              <a:t>renderer.material.color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;</a:t>
            </a:r>
            <a:br>
              <a:rPr lang="hu-HU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hu-HU" sz="1400" dirty="0" err="1">
                <a:solidFill>
                  <a:srgbClr val="B8E5EE"/>
                </a:solidFill>
              </a:rPr>
              <a:t>color</a:t>
            </a:r>
            <a:r>
              <a:rPr lang="hu-HU" sz="1400" dirty="0" err="1">
                <a:solidFill>
                  <a:schemeClr val="bg1">
                    <a:lumMod val="85000"/>
                  </a:schemeClr>
                </a:solidFill>
              </a:rPr>
              <a:t>.alpha</a:t>
            </a:r>
            <a:r>
              <a:rPr lang="hu-HU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= </a:t>
            </a:r>
            <a:r>
              <a:rPr lang="hu-HU" sz="1400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;</a:t>
            </a:r>
            <a:br>
              <a:rPr lang="hu-HU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hu-HU" sz="1400" dirty="0" err="1">
                <a:solidFill>
                  <a:schemeClr val="bg1">
                    <a:lumMod val="85000"/>
                  </a:schemeClr>
                </a:solidFill>
              </a:rPr>
              <a:t>renderer.material.color</a:t>
            </a:r>
            <a:r>
              <a:rPr lang="hu-HU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= </a:t>
            </a:r>
            <a:r>
              <a:rPr lang="hu-HU" sz="1400" dirty="0" err="1">
                <a:solidFill>
                  <a:srgbClr val="B8E5EE"/>
                </a:solidFill>
              </a:rPr>
              <a:t>color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;</a:t>
            </a:r>
            <a:br>
              <a:rPr lang="hu-HU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hu-HU" sz="1400" dirty="0" err="1">
                <a:solidFill>
                  <a:srgbClr val="D8A0DF"/>
                </a:solidFill>
              </a:rPr>
              <a:t>yield</a:t>
            </a:r>
            <a:r>
              <a:rPr lang="hu-HU" sz="1400" dirty="0">
                <a:solidFill>
                  <a:srgbClr val="D8A0DF"/>
                </a:solidFill>
              </a:rPr>
              <a:t> </a:t>
            </a:r>
            <a:r>
              <a:rPr lang="hu-HU" sz="1400" dirty="0" err="1">
                <a:solidFill>
                  <a:srgbClr val="D8A0DF"/>
                </a:solidFill>
              </a:rPr>
              <a:t>return</a:t>
            </a:r>
            <a:r>
              <a:rPr lang="hu-HU" sz="1400" dirty="0"/>
              <a:t> </a:t>
            </a:r>
            <a:r>
              <a:rPr lang="hu-HU" sz="1400" dirty="0">
                <a:solidFill>
                  <a:srgbClr val="569CD6"/>
                </a:solidFill>
              </a:rPr>
              <a:t>null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;</a:t>
            </a:r>
            <a:br>
              <a:rPr lang="hu-HU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   }</a:t>
            </a:r>
          </a:p>
          <a:p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}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5E8FC42D-2E11-4220-B89C-0388CF39FABC}"/>
              </a:ext>
            </a:extLst>
          </p:cNvPr>
          <p:cNvSpPr txBox="1"/>
          <p:nvPr/>
        </p:nvSpPr>
        <p:spPr>
          <a:xfrm>
            <a:off x="1060189" y="1446535"/>
            <a:ext cx="5112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Beépített motor specifikus eseményekre várakozás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37043240-510B-4B58-9E3D-D78CF547D67E}"/>
              </a:ext>
            </a:extLst>
          </p:cNvPr>
          <p:cNvSpPr txBox="1"/>
          <p:nvPr/>
        </p:nvSpPr>
        <p:spPr>
          <a:xfrm>
            <a:off x="1060189" y="1736937"/>
            <a:ext cx="5112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Leveszi a terhet az Update üzenetekről</a:t>
            </a:r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42E5004E-FDE9-457A-AF24-D958CE366BF2}"/>
              </a:ext>
            </a:extLst>
          </p:cNvPr>
          <p:cNvSpPr txBox="1"/>
          <p:nvPr/>
        </p:nvSpPr>
        <p:spPr>
          <a:xfrm>
            <a:off x="1070264" y="4223911"/>
            <a:ext cx="5112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Nagyobb az </a:t>
            </a:r>
            <a:r>
              <a:rPr lang="hu-HU" sz="1600" dirty="0" err="1"/>
              <a:t>overhead</a:t>
            </a:r>
            <a:r>
              <a:rPr lang="hu-HU" sz="1600" dirty="0"/>
              <a:t> mint Update üzenetek esetén</a:t>
            </a: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60D05125-E2E0-4BCD-A6A8-EE85C39936D7}"/>
              </a:ext>
            </a:extLst>
          </p:cNvPr>
          <p:cNvSpPr txBox="1"/>
          <p:nvPr/>
        </p:nvSpPr>
        <p:spPr>
          <a:xfrm>
            <a:off x="1060189" y="4549629"/>
            <a:ext cx="5112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Az életciklusa egy </a:t>
            </a:r>
            <a:r>
              <a:rPr lang="hu-HU" sz="1600" dirty="0" err="1"/>
              <a:t>GameObject-hez</a:t>
            </a:r>
            <a:r>
              <a:rPr lang="hu-HU" sz="1600" dirty="0"/>
              <a:t> van kötve</a:t>
            </a: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8C060C7D-9BA5-419D-B864-95A6199C3480}"/>
              </a:ext>
            </a:extLst>
          </p:cNvPr>
          <p:cNvSpPr txBox="1"/>
          <p:nvPr/>
        </p:nvSpPr>
        <p:spPr>
          <a:xfrm>
            <a:off x="1060189" y="4888183"/>
            <a:ext cx="5112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Néhány C# -</a:t>
            </a:r>
            <a:r>
              <a:rPr lang="hu-HU" sz="1600" dirty="0" err="1"/>
              <a:t>ból</a:t>
            </a:r>
            <a:r>
              <a:rPr lang="hu-HU" sz="1600" dirty="0"/>
              <a:t> fakadó nyelvi </a:t>
            </a:r>
            <a:r>
              <a:rPr lang="hu-HU" sz="1600" dirty="0" err="1"/>
              <a:t>limitáció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379732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31" grpId="0"/>
      <p:bldP spid="18" grpId="0"/>
      <p:bldP spid="19" grpId="0"/>
      <p:bldP spid="21" grpId="0" animBg="1"/>
      <p:bldP spid="22" grpId="0"/>
      <p:bldP spid="23" grpId="0"/>
      <p:bldP spid="24" grpId="0"/>
      <p:bldP spid="29" grpId="0"/>
      <p:bldP spid="30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őrzője 4">
            <a:extLst>
              <a:ext uri="{FF2B5EF4-FFF2-40B4-BE49-F238E27FC236}">
                <a16:creationId xmlns:a16="http://schemas.microsoft.com/office/drawing/2014/main" id="{01F590AB-1AF1-489D-B942-2800AE8629C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 rot="5400000">
            <a:off x="2667001" y="-2667001"/>
            <a:ext cx="6858000" cy="12192001"/>
          </a:xfrm>
        </p:spPr>
      </p:pic>
      <p:grpSp>
        <p:nvGrpSpPr>
          <p:cNvPr id="40" name="Csoport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Téglalap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sp>
          <p:nvSpPr>
            <p:cNvPr id="41" name="Téglalap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sp>
          <p:nvSpPr>
            <p:cNvPr id="43" name="Téglalap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</p:grpSp>
      <p:sp>
        <p:nvSpPr>
          <p:cNvPr id="6" name="Cím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5286" y="2901945"/>
            <a:ext cx="6475341" cy="715089"/>
          </a:xfrm>
        </p:spPr>
        <p:txBody>
          <a:bodyPr rtlCol="0">
            <a:normAutofit/>
          </a:bodyPr>
          <a:lstStyle/>
          <a:p>
            <a:r>
              <a:rPr lang="hu-HU" dirty="0" err="1"/>
              <a:t>Threaded</a:t>
            </a:r>
            <a:r>
              <a:rPr lang="hu-HU" dirty="0"/>
              <a:t> </a:t>
            </a:r>
            <a:r>
              <a:rPr lang="hu-HU" dirty="0" err="1"/>
              <a:t>Coroutine</a:t>
            </a:r>
            <a:endParaRPr lang="hu-HU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53F21BE7-8C15-4EBD-8FD7-0AA3D4A0D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7227" y="209552"/>
            <a:ext cx="1957410" cy="61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50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őrzője 4" descr="Absztrakt épület" title="Absztrakt épület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Kép helyőrzője 4">
            <a:extLst>
              <a:ext uri="{FF2B5EF4-FFF2-40B4-BE49-F238E27FC236}">
                <a16:creationId xmlns:a16="http://schemas.microsoft.com/office/drawing/2014/main" id="{F2037B06-FDF3-4371-9F79-F81334D9AF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2667001" y="-2667001"/>
            <a:ext cx="6858000" cy="12192001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568221" y="4076700"/>
            <a:ext cx="5386926" cy="2131595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0783A1B7-34FF-4F2F-A68D-A3D22C770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4487" y="4223911"/>
            <a:ext cx="5357513" cy="2634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858969" y="4469988"/>
            <a:ext cx="4423315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hu-HU" sz="3200" b="1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Mire jó?</a:t>
            </a:r>
          </a:p>
          <a:p>
            <a:pPr rtl="0"/>
            <a:endParaRPr lang="hu-HU" sz="1200" dirty="0">
              <a:latin typeface="+mj-lt"/>
            </a:endParaRPr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2770D563-FE6A-4041-9010-BD64ADEC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3467" y="1380597"/>
            <a:ext cx="5372701" cy="358095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endParaRPr lang="hu-HU" dirty="0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53D9E143-6864-49E5-B45B-4499A20B440C}"/>
              </a:ext>
            </a:extLst>
          </p:cNvPr>
          <p:cNvSpPr txBox="1"/>
          <p:nvPr/>
        </p:nvSpPr>
        <p:spPr>
          <a:xfrm>
            <a:off x="1070264" y="1299227"/>
            <a:ext cx="5112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hu-HU" sz="16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6B55E14-E04A-4379-A5E7-0F888EABA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7557" y="668530"/>
            <a:ext cx="1957410" cy="611690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C6911D9E-B2E3-4BA2-9AB5-7C895B3B387E}"/>
              </a:ext>
            </a:extLst>
          </p:cNvPr>
          <p:cNvSpPr txBox="1"/>
          <p:nvPr/>
        </p:nvSpPr>
        <p:spPr>
          <a:xfrm>
            <a:off x="1114360" y="2139996"/>
            <a:ext cx="5112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Megmaradnak az előbb már említett kényelmes és előnyös tulajdonságok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5E8FC42D-2E11-4220-B89C-0388CF39FABC}"/>
              </a:ext>
            </a:extLst>
          </p:cNvPr>
          <p:cNvSpPr txBox="1"/>
          <p:nvPr/>
        </p:nvSpPr>
        <p:spPr>
          <a:xfrm>
            <a:off x="1114360" y="2967586"/>
            <a:ext cx="5112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Könnyed szinkronizáció a fő szál és a háttérszál között</a:t>
            </a: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71CB4F86-1C61-48AA-8D78-C9C7985B760B}"/>
              </a:ext>
            </a:extLst>
          </p:cNvPr>
          <p:cNvSpPr txBox="1"/>
          <p:nvPr/>
        </p:nvSpPr>
        <p:spPr>
          <a:xfrm>
            <a:off x="1114360" y="2662576"/>
            <a:ext cx="5112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A motorral párhuzamos végrehajtást tesz lehetővé</a:t>
            </a:r>
          </a:p>
        </p:txBody>
      </p: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E6CC462D-8BDC-4376-A3F9-FA089A13B8F9}"/>
              </a:ext>
            </a:extLst>
          </p:cNvPr>
          <p:cNvSpPr txBox="1"/>
          <p:nvPr/>
        </p:nvSpPr>
        <p:spPr>
          <a:xfrm>
            <a:off x="1132948" y="3353525"/>
            <a:ext cx="5112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A háttérszálról hozzáférést kérhetünk, a nem szálbiztos Unity API-k hoz amennyiben a háttérszál megszakítást generál, és a vezérlést a főszálnak adja</a:t>
            </a:r>
          </a:p>
        </p:txBody>
      </p:sp>
    </p:spTree>
    <p:extLst>
      <p:ext uri="{BB962C8B-B14F-4D97-AF65-F5344CB8AC3E}">
        <p14:creationId xmlns:p14="http://schemas.microsoft.com/office/powerpoint/2010/main" val="135007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őrzője 4" descr="Absztrakt épület" title="Absztrakt épület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Kép helyőrzője 4">
            <a:extLst>
              <a:ext uri="{FF2B5EF4-FFF2-40B4-BE49-F238E27FC236}">
                <a16:creationId xmlns:a16="http://schemas.microsoft.com/office/drawing/2014/main" id="{F2037B06-FDF3-4371-9F79-F81334D9AF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2667001" y="-2667001"/>
            <a:ext cx="6858000" cy="12192001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568221" y="4076700"/>
            <a:ext cx="5386926" cy="2131595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0783A1B7-34FF-4F2F-A68D-A3D22C770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4487" y="4223911"/>
            <a:ext cx="5357513" cy="2634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269257" y="4451163"/>
            <a:ext cx="4423315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hu-HU" sz="3200" b="1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Hogyan működik?</a:t>
            </a:r>
          </a:p>
          <a:p>
            <a:pPr rtl="0"/>
            <a:endParaRPr lang="hu-HU" sz="1200" dirty="0">
              <a:latin typeface="+mj-lt"/>
            </a:endParaRPr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2770D563-FE6A-4041-9010-BD64ADEC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3866" y="877259"/>
            <a:ext cx="6525639" cy="31399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endParaRPr lang="hu-HU" dirty="0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53D9E143-6864-49E5-B45B-4499A20B440C}"/>
              </a:ext>
            </a:extLst>
          </p:cNvPr>
          <p:cNvSpPr txBox="1"/>
          <p:nvPr/>
        </p:nvSpPr>
        <p:spPr>
          <a:xfrm>
            <a:off x="1070264" y="1299227"/>
            <a:ext cx="5112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hu-HU" sz="16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6B55E14-E04A-4379-A5E7-0F888EABA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7557" y="668530"/>
            <a:ext cx="1957410" cy="61169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14106693-E55A-4D4F-BA4C-9F98F7CCFD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52849" y="917648"/>
            <a:ext cx="6389869" cy="305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8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őrzője 4" descr="Absztrakt épület" title="Absztrakt épület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Kép helyőrzője 4">
            <a:extLst>
              <a:ext uri="{FF2B5EF4-FFF2-40B4-BE49-F238E27FC236}">
                <a16:creationId xmlns:a16="http://schemas.microsoft.com/office/drawing/2014/main" id="{F2037B06-FDF3-4371-9F79-F81334D9AF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2667001" y="-2667001"/>
            <a:ext cx="6858000" cy="12192001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568221" y="4076700"/>
            <a:ext cx="5386926" cy="2131595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0783A1B7-34FF-4F2F-A68D-A3D22C770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4487" y="4223911"/>
            <a:ext cx="5357513" cy="2634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010401" y="4469988"/>
            <a:ext cx="5271884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hu-HU" sz="3200" b="1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Egy lehetséges implementáció</a:t>
            </a:r>
            <a:endParaRPr lang="hu-HU" sz="1200" dirty="0">
              <a:latin typeface="+mj-lt"/>
            </a:endParaRPr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2770D563-FE6A-4041-9010-BD64ADEC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3467" y="1380597"/>
            <a:ext cx="4727825" cy="45477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endParaRPr lang="hu-HU" dirty="0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53D9E143-6864-49E5-B45B-4499A20B440C}"/>
              </a:ext>
            </a:extLst>
          </p:cNvPr>
          <p:cNvSpPr txBox="1"/>
          <p:nvPr/>
        </p:nvSpPr>
        <p:spPr>
          <a:xfrm>
            <a:off x="1070264" y="1299227"/>
            <a:ext cx="5112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hu-HU" sz="16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6B55E14-E04A-4379-A5E7-0F888EABA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7557" y="668530"/>
            <a:ext cx="1957410" cy="611690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C6911D9E-B2E3-4BA2-9AB5-7C895B3B387E}"/>
              </a:ext>
            </a:extLst>
          </p:cNvPr>
          <p:cNvSpPr txBox="1"/>
          <p:nvPr/>
        </p:nvSpPr>
        <p:spPr>
          <a:xfrm>
            <a:off x="1070264" y="1899150"/>
            <a:ext cx="4651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Én egy úgynevezett pingpong mechanizmust használtam a megvalósítás során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F0351A83-F2D1-4712-BAFE-ADEA06893DFB}"/>
              </a:ext>
            </a:extLst>
          </p:cNvPr>
          <p:cNvSpPr txBox="1"/>
          <p:nvPr/>
        </p:nvSpPr>
        <p:spPr>
          <a:xfrm>
            <a:off x="1070264" y="2517465"/>
            <a:ext cx="4651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Két metódus reprezentálja a két szálat és egymás között „ütögetik” a vezérlést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FCE699E2-CDE7-4DDA-B840-11AC7E087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97206" y="1380596"/>
            <a:ext cx="5372701" cy="45477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endParaRPr lang="hu-HU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61517C78-EFEA-4DBF-9681-D5DCC25B5D21}"/>
              </a:ext>
            </a:extLst>
          </p:cNvPr>
          <p:cNvSpPr/>
          <p:nvPr/>
        </p:nvSpPr>
        <p:spPr>
          <a:xfrm>
            <a:off x="5822949" y="1515549"/>
            <a:ext cx="5675149" cy="4470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050" dirty="0" err="1">
                <a:solidFill>
                  <a:srgbClr val="569CD6"/>
                </a:solidFill>
              </a:rPr>
              <a:t>public</a:t>
            </a:r>
            <a:r>
              <a:rPr lang="hu-HU" sz="1050" dirty="0">
                <a:solidFill>
                  <a:srgbClr val="569CD6"/>
                </a:solidFill>
              </a:rPr>
              <a:t> </a:t>
            </a:r>
            <a:r>
              <a:rPr lang="hu-HU" sz="1050" dirty="0" err="1">
                <a:solidFill>
                  <a:srgbClr val="569CD6"/>
                </a:solidFill>
              </a:rPr>
              <a:t>class</a:t>
            </a:r>
            <a:r>
              <a:rPr lang="hu-HU" sz="1050" dirty="0">
                <a:solidFill>
                  <a:srgbClr val="569CD6"/>
                </a:solidFill>
              </a:rPr>
              <a:t> </a:t>
            </a:r>
            <a:r>
              <a:rPr lang="hu-HU" sz="1050" dirty="0" err="1">
                <a:solidFill>
                  <a:srgbClr val="4EC9B0"/>
                </a:solidFill>
              </a:rPr>
              <a:t>ThreadedCoroutineExample</a:t>
            </a:r>
            <a:r>
              <a:rPr lang="hu-HU" sz="1050" dirty="0">
                <a:solidFill>
                  <a:srgbClr val="569CD6"/>
                </a:solidFill>
              </a:rPr>
              <a:t> 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hu-HU" sz="1050" dirty="0">
                <a:solidFill>
                  <a:srgbClr val="569CD6"/>
                </a:solidFill>
              </a:rPr>
              <a:t> </a:t>
            </a:r>
            <a:r>
              <a:rPr lang="hu-HU" sz="1050" dirty="0" err="1">
                <a:solidFill>
                  <a:srgbClr val="4EC9B0"/>
                </a:solidFill>
              </a:rPr>
              <a:t>ThreadedCoroutine</a:t>
            </a:r>
            <a:br>
              <a:rPr lang="hu-HU" sz="1050" dirty="0">
                <a:solidFill>
                  <a:srgbClr val="4EC9B0"/>
                </a:solidFill>
              </a:rPr>
            </a:br>
            <a:r>
              <a:rPr lang="hu-HU" sz="1100" dirty="0">
                <a:solidFill>
                  <a:schemeClr val="bg1">
                    <a:lumMod val="65000"/>
                  </a:schemeClr>
                </a:solidFill>
              </a:rPr>
              <a:t>{</a:t>
            </a:r>
            <a:br>
              <a:rPr lang="hu-HU" sz="1050" dirty="0">
                <a:solidFill>
                  <a:srgbClr val="4EC9B0"/>
                </a:solidFill>
              </a:rPr>
            </a:br>
            <a:r>
              <a:rPr lang="hu-HU" sz="1050" dirty="0">
                <a:solidFill>
                  <a:srgbClr val="4EC9B0"/>
                </a:solidFill>
              </a:rPr>
              <a:t>    </a:t>
            </a:r>
            <a:r>
              <a:rPr lang="hu-HU" sz="1050" dirty="0" err="1">
                <a:solidFill>
                  <a:srgbClr val="4EC9B0"/>
                </a:solidFill>
              </a:rPr>
              <a:t>GameObject</a:t>
            </a:r>
            <a:r>
              <a:rPr lang="hu-HU" sz="1050" dirty="0">
                <a:solidFill>
                  <a:srgbClr val="4EC9B0"/>
                </a:solidFill>
              </a:rPr>
              <a:t> </a:t>
            </a:r>
            <a:r>
              <a:rPr lang="hu-HU" sz="1050" dirty="0">
                <a:solidFill>
                  <a:schemeClr val="bg1">
                    <a:lumMod val="95000"/>
                  </a:schemeClr>
                </a:solidFill>
              </a:rPr>
              <a:t>Fred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;</a:t>
            </a:r>
            <a:br>
              <a:rPr lang="hu-HU" sz="1050" dirty="0">
                <a:solidFill>
                  <a:srgbClr val="4EC9B0"/>
                </a:solidFill>
              </a:rPr>
            </a:br>
            <a:br>
              <a:rPr lang="hu-HU" sz="1050" dirty="0">
                <a:solidFill>
                  <a:srgbClr val="569CD6"/>
                </a:solidFill>
              </a:rPr>
            </a:br>
            <a:r>
              <a:rPr lang="hu-HU" sz="1050" dirty="0">
                <a:solidFill>
                  <a:srgbClr val="569CD6"/>
                </a:solidFill>
              </a:rPr>
              <a:t>    </a:t>
            </a:r>
            <a:r>
              <a:rPr lang="hu-HU" sz="1050" dirty="0" err="1">
                <a:solidFill>
                  <a:srgbClr val="569CD6"/>
                </a:solidFill>
              </a:rPr>
              <a:t>protected</a:t>
            </a:r>
            <a:r>
              <a:rPr lang="hu-HU" sz="1050" dirty="0">
                <a:solidFill>
                  <a:srgbClr val="569CD6"/>
                </a:solidFill>
              </a:rPr>
              <a:t> </a:t>
            </a:r>
            <a:r>
              <a:rPr lang="hu-HU" sz="1050" dirty="0" err="1">
                <a:solidFill>
                  <a:srgbClr val="569CD6"/>
                </a:solidFill>
              </a:rPr>
              <a:t>override</a:t>
            </a:r>
            <a:r>
              <a:rPr lang="hu-HU" sz="1050" dirty="0">
                <a:solidFill>
                  <a:srgbClr val="B8D7A3"/>
                </a:solidFill>
              </a:rPr>
              <a:t> </a:t>
            </a:r>
            <a:r>
              <a:rPr lang="hu-HU" sz="1050" dirty="0" err="1">
                <a:solidFill>
                  <a:srgbClr val="B8D7A3"/>
                </a:solidFill>
              </a:rPr>
              <a:t>IEnumerator</a:t>
            </a:r>
            <a:r>
              <a:rPr lang="hu-HU" sz="1050" dirty="0"/>
              <a:t> </a:t>
            </a:r>
            <a:r>
              <a:rPr lang="hu-HU" sz="1050" dirty="0" err="1">
                <a:solidFill>
                  <a:srgbClr val="DCDCAA"/>
                </a:solidFill>
              </a:rPr>
              <a:t>WorkOnUnityThread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    {</a:t>
            </a:r>
          </a:p>
          <a:p>
            <a:r>
              <a:rPr lang="hu-HU" sz="1050" dirty="0"/>
              <a:t>        </a:t>
            </a:r>
            <a:r>
              <a:rPr lang="hu-HU" sz="1050" dirty="0" err="1">
                <a:solidFill>
                  <a:srgbClr val="4EC9B0"/>
                </a:solidFill>
              </a:rPr>
              <a:t>Debug</a:t>
            </a:r>
            <a:r>
              <a:rPr lang="hu-HU" sz="1050" dirty="0" err="1">
                <a:solidFill>
                  <a:schemeClr val="bg1"/>
                </a:solidFill>
              </a:rPr>
              <a:t>.</a:t>
            </a:r>
            <a:r>
              <a:rPr lang="hu-HU" sz="1050" dirty="0" err="1">
                <a:solidFill>
                  <a:srgbClr val="DCDCAA"/>
                </a:solidFill>
              </a:rPr>
              <a:t>Log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hu-HU" sz="1050" dirty="0">
                <a:solidFill>
                  <a:srgbClr val="D69D85"/>
                </a:solidFill>
              </a:rPr>
              <a:t>"</a:t>
            </a:r>
            <a:r>
              <a:rPr lang="hu-HU" sz="1050" dirty="0" err="1">
                <a:solidFill>
                  <a:srgbClr val="D69D85"/>
                </a:solidFill>
              </a:rPr>
              <a:t>Started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working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on</a:t>
            </a:r>
            <a:r>
              <a:rPr lang="hu-HU" sz="1050" dirty="0">
                <a:solidFill>
                  <a:srgbClr val="D69D85"/>
                </a:solidFill>
              </a:rPr>
              <a:t> Unity </a:t>
            </a:r>
            <a:r>
              <a:rPr lang="hu-HU" sz="1050" dirty="0" err="1">
                <a:solidFill>
                  <a:srgbClr val="D69D85"/>
                </a:solidFill>
              </a:rPr>
              <a:t>Thread</a:t>
            </a:r>
            <a:r>
              <a:rPr lang="hu-HU" sz="1050" dirty="0">
                <a:solidFill>
                  <a:srgbClr val="D69D85"/>
                </a:solidFill>
              </a:rPr>
              <a:t>"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);</a:t>
            </a:r>
            <a:br>
              <a:rPr lang="hu-HU" sz="105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hu-HU" sz="1050" dirty="0">
                <a:solidFill>
                  <a:schemeClr val="bg1">
                    <a:lumMod val="95000"/>
                  </a:schemeClr>
                </a:solidFill>
              </a:rPr>
              <a:t>Fred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hu-HU" sz="1050" dirty="0" err="1">
                <a:solidFill>
                  <a:srgbClr val="4EC9B0"/>
                </a:solidFill>
              </a:rPr>
              <a:t>GameObject</a:t>
            </a:r>
            <a:r>
              <a:rPr lang="hu-HU" sz="1050" dirty="0" err="1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hu-HU" sz="1050" dirty="0" err="1">
                <a:solidFill>
                  <a:srgbClr val="DCDCAA"/>
                </a:solidFill>
              </a:rPr>
              <a:t>Find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hu-HU" sz="1050" dirty="0">
                <a:solidFill>
                  <a:srgbClr val="D69D85"/>
                </a:solidFill>
              </a:rPr>
              <a:t>"Fred"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);</a:t>
            </a:r>
            <a:br>
              <a:rPr lang="hu-HU" sz="105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hu-HU" sz="1050" dirty="0"/>
              <a:t>        </a:t>
            </a:r>
            <a:r>
              <a:rPr lang="hu-HU" sz="1050" dirty="0" err="1">
                <a:solidFill>
                  <a:srgbClr val="D8A0DF"/>
                </a:solidFill>
              </a:rPr>
              <a:t>yield</a:t>
            </a:r>
            <a:r>
              <a:rPr lang="hu-HU" sz="1050" dirty="0">
                <a:solidFill>
                  <a:srgbClr val="D8A0DF"/>
                </a:solidFill>
              </a:rPr>
              <a:t> </a:t>
            </a:r>
            <a:r>
              <a:rPr lang="hu-HU" sz="1050" dirty="0" err="1">
                <a:solidFill>
                  <a:srgbClr val="D8A0DF"/>
                </a:solidFill>
              </a:rPr>
              <a:t>return</a:t>
            </a:r>
            <a:r>
              <a:rPr lang="hu-HU" sz="1050" dirty="0">
                <a:solidFill>
                  <a:srgbClr val="D8A0DF"/>
                </a:solidFill>
              </a:rPr>
              <a:t> </a:t>
            </a:r>
            <a:r>
              <a:rPr lang="hu-HU" sz="1050" dirty="0" err="1">
                <a:solidFill>
                  <a:srgbClr val="DCDCAA"/>
                </a:solidFill>
              </a:rPr>
              <a:t>RequestThreadedCoroutineThread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();</a:t>
            </a:r>
            <a:br>
              <a:rPr lang="hu-HU" sz="1050" dirty="0">
                <a:solidFill>
                  <a:srgbClr val="D8A0DF"/>
                </a:solidFill>
              </a:rPr>
            </a:br>
            <a:endParaRPr lang="hu-HU" sz="1050" dirty="0">
              <a:solidFill>
                <a:srgbClr val="D8A0DF"/>
              </a:solidFill>
            </a:endParaRPr>
          </a:p>
          <a:p>
            <a:r>
              <a:rPr lang="hu-HU" sz="1050" dirty="0">
                <a:solidFill>
                  <a:srgbClr val="D8A0DF"/>
                </a:solidFill>
              </a:rPr>
              <a:t>        </a:t>
            </a:r>
            <a:r>
              <a:rPr lang="hu-HU" sz="1050" dirty="0" err="1">
                <a:solidFill>
                  <a:srgbClr val="4EC9B0"/>
                </a:solidFill>
              </a:rPr>
              <a:t>Debug</a:t>
            </a:r>
            <a:r>
              <a:rPr lang="hu-HU" sz="1050" dirty="0" err="1">
                <a:solidFill>
                  <a:schemeClr val="bg1"/>
                </a:solidFill>
              </a:rPr>
              <a:t>.</a:t>
            </a:r>
            <a:r>
              <a:rPr lang="hu-HU" sz="1050" dirty="0" err="1">
                <a:solidFill>
                  <a:srgbClr val="DCDCAA"/>
                </a:solidFill>
              </a:rPr>
              <a:t>Log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hu-HU" sz="1050" dirty="0">
                <a:solidFill>
                  <a:srgbClr val="D69D85"/>
                </a:solidFill>
              </a:rPr>
              <a:t>"</a:t>
            </a:r>
            <a:r>
              <a:rPr lang="hu-HU" sz="1050" dirty="0" err="1">
                <a:solidFill>
                  <a:srgbClr val="D69D85"/>
                </a:solidFill>
              </a:rPr>
              <a:t>Continues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execution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on</a:t>
            </a:r>
            <a:r>
              <a:rPr lang="hu-HU" sz="1050" dirty="0">
                <a:solidFill>
                  <a:srgbClr val="D69D85"/>
                </a:solidFill>
              </a:rPr>
              <a:t> Unity </a:t>
            </a:r>
            <a:r>
              <a:rPr lang="hu-HU" sz="1050" dirty="0" err="1">
                <a:solidFill>
                  <a:srgbClr val="D69D85"/>
                </a:solidFill>
              </a:rPr>
              <a:t>Thread</a:t>
            </a:r>
            <a:r>
              <a:rPr lang="hu-HU" sz="1050" dirty="0">
                <a:solidFill>
                  <a:srgbClr val="D69D85"/>
                </a:solidFill>
              </a:rPr>
              <a:t>"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);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050" dirty="0"/>
              <a:t>    </a:t>
            </a:r>
            <a:r>
              <a:rPr lang="hu-HU" sz="1050" dirty="0"/>
              <a:t>    </a:t>
            </a:r>
            <a:r>
              <a:rPr lang="en-US" sz="1050" dirty="0">
                <a:solidFill>
                  <a:srgbClr val="D8A0DF"/>
                </a:solidFill>
              </a:rPr>
              <a:t>yield return </a:t>
            </a:r>
            <a:r>
              <a:rPr lang="en-US" sz="1050" dirty="0">
                <a:solidFill>
                  <a:srgbClr val="569CD6"/>
                </a:solidFill>
              </a:rPr>
              <a:t>new</a:t>
            </a:r>
            <a:r>
              <a:rPr lang="en-US" sz="1050" dirty="0"/>
              <a:t> </a:t>
            </a:r>
            <a:r>
              <a:rPr lang="hu-HU" sz="1050" dirty="0" err="1">
                <a:solidFill>
                  <a:srgbClr val="4EC9B0"/>
                </a:solidFill>
              </a:rPr>
              <a:t>WaitForEndOfFrame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();</a:t>
            </a:r>
          </a:p>
          <a:p>
            <a:r>
              <a:rPr lang="en-US" sz="1050" dirty="0"/>
              <a:t>    </a:t>
            </a:r>
            <a:r>
              <a:rPr lang="hu-HU" sz="1050" dirty="0"/>
              <a:t>    </a:t>
            </a:r>
            <a:r>
              <a:rPr lang="en-US" sz="1050" dirty="0" err="1">
                <a:solidFill>
                  <a:srgbClr val="4EC9B0"/>
                </a:solidFill>
              </a:rPr>
              <a:t>Fred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sz="1050" dirty="0" err="1">
                <a:solidFill>
                  <a:srgbClr val="DCDCAA"/>
                </a:solidFill>
              </a:rPr>
              <a:t>GetComponent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&lt;</a:t>
            </a:r>
            <a:r>
              <a:rPr lang="en-US" sz="1050" dirty="0">
                <a:solidFill>
                  <a:srgbClr val="4EC9B0"/>
                </a:solidFill>
              </a:rPr>
              <a:t>Renderer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&gt;().</a:t>
            </a:r>
            <a:r>
              <a:rPr lang="en-US" sz="1050" dirty="0" err="1">
                <a:solidFill>
                  <a:schemeClr val="bg1">
                    <a:lumMod val="95000"/>
                  </a:schemeClr>
                </a:solidFill>
              </a:rPr>
              <a:t>material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sz="1050" dirty="0" err="1">
                <a:solidFill>
                  <a:schemeClr val="bg1">
                    <a:lumMod val="95000"/>
                  </a:schemeClr>
                </a:solidFill>
              </a:rPr>
              <a:t>color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sz="1050" dirty="0" err="1">
                <a:solidFill>
                  <a:srgbClr val="86C691"/>
                </a:solidFill>
              </a:rPr>
              <a:t>Color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sz="1050" dirty="0" err="1">
                <a:solidFill>
                  <a:schemeClr val="bg1">
                    <a:lumMod val="95000"/>
                  </a:schemeClr>
                </a:solidFill>
              </a:rPr>
              <a:t>green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;</a:t>
            </a:r>
            <a:br>
              <a:rPr lang="hu-HU" sz="105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hu-HU" sz="1050" dirty="0" err="1">
                <a:solidFill>
                  <a:srgbClr val="D8A0DF"/>
                </a:solidFill>
              </a:rPr>
              <a:t>yield</a:t>
            </a:r>
            <a:r>
              <a:rPr lang="hu-HU" sz="1050" dirty="0">
                <a:solidFill>
                  <a:srgbClr val="D8A0DF"/>
                </a:solidFill>
              </a:rPr>
              <a:t> </a:t>
            </a:r>
            <a:r>
              <a:rPr lang="hu-HU" sz="1050" dirty="0" err="1">
                <a:solidFill>
                  <a:srgbClr val="D8A0DF"/>
                </a:solidFill>
              </a:rPr>
              <a:t>return</a:t>
            </a:r>
            <a:r>
              <a:rPr lang="hu-HU" sz="1050" dirty="0">
                <a:solidFill>
                  <a:srgbClr val="D8A0DF"/>
                </a:solidFill>
              </a:rPr>
              <a:t> </a:t>
            </a:r>
            <a:r>
              <a:rPr lang="hu-HU" sz="1050" dirty="0" err="1">
                <a:solidFill>
                  <a:srgbClr val="DCDCAA"/>
                </a:solidFill>
              </a:rPr>
              <a:t>RequestThreadedCoroutineThread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();</a:t>
            </a:r>
            <a:br>
              <a:rPr lang="hu-HU" sz="1050" dirty="0">
                <a:solidFill>
                  <a:srgbClr val="4EC9B0"/>
                </a:solidFill>
              </a:rPr>
            </a:b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    }</a:t>
            </a:r>
            <a:br>
              <a:rPr lang="hu-HU" sz="1050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hu-HU" sz="105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hu-HU" sz="1050" dirty="0" err="1">
                <a:solidFill>
                  <a:srgbClr val="569CD6"/>
                </a:solidFill>
              </a:rPr>
              <a:t>protected</a:t>
            </a:r>
            <a:r>
              <a:rPr lang="hu-HU" sz="1050" dirty="0">
                <a:solidFill>
                  <a:srgbClr val="569CD6"/>
                </a:solidFill>
              </a:rPr>
              <a:t> </a:t>
            </a:r>
            <a:r>
              <a:rPr lang="hu-HU" sz="1050" dirty="0" err="1">
                <a:solidFill>
                  <a:srgbClr val="569CD6"/>
                </a:solidFill>
              </a:rPr>
              <a:t>override</a:t>
            </a:r>
            <a:r>
              <a:rPr lang="hu-HU" sz="1050" dirty="0">
                <a:solidFill>
                  <a:srgbClr val="B8D7A3"/>
                </a:solidFill>
              </a:rPr>
              <a:t> </a:t>
            </a:r>
            <a:r>
              <a:rPr lang="hu-HU" sz="1050" dirty="0" err="1">
                <a:solidFill>
                  <a:srgbClr val="569CD6"/>
                </a:solidFill>
              </a:rPr>
              <a:t>void</a:t>
            </a:r>
            <a:r>
              <a:rPr lang="hu-HU" sz="1050" dirty="0"/>
              <a:t> </a:t>
            </a:r>
            <a:r>
              <a:rPr lang="hu-HU" sz="1050" dirty="0" err="1">
                <a:solidFill>
                  <a:srgbClr val="DCDCAA"/>
                </a:solidFill>
              </a:rPr>
              <a:t>WorkOnCoroutineThread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hu-HU" sz="1050" dirty="0" err="1">
                <a:solidFill>
                  <a:srgbClr val="86C691"/>
                </a:solidFill>
              </a:rPr>
              <a:t>CancellationToken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hu-HU" sz="1050" dirty="0" err="1">
                <a:solidFill>
                  <a:srgbClr val="B8E5EE"/>
                </a:solidFill>
              </a:rPr>
              <a:t>cancellationToken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    {</a:t>
            </a:r>
          </a:p>
          <a:p>
            <a:r>
              <a:rPr lang="hu-HU" sz="1050" dirty="0"/>
              <a:t>        </a:t>
            </a:r>
            <a:r>
              <a:rPr lang="hu-HU" sz="1050" dirty="0" err="1">
                <a:solidFill>
                  <a:srgbClr val="4EC9B0"/>
                </a:solidFill>
              </a:rPr>
              <a:t>Debug</a:t>
            </a:r>
            <a:r>
              <a:rPr lang="hu-HU" sz="1050" dirty="0" err="1">
                <a:solidFill>
                  <a:schemeClr val="bg1"/>
                </a:solidFill>
              </a:rPr>
              <a:t>.</a:t>
            </a:r>
            <a:r>
              <a:rPr lang="hu-HU" sz="1050" dirty="0" err="1">
                <a:solidFill>
                  <a:srgbClr val="DCDCAA"/>
                </a:solidFill>
              </a:rPr>
              <a:t>Log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hu-HU" sz="1050" dirty="0">
                <a:solidFill>
                  <a:srgbClr val="D69D85"/>
                </a:solidFill>
              </a:rPr>
              <a:t>"</a:t>
            </a:r>
            <a:r>
              <a:rPr lang="hu-HU" sz="1050" dirty="0" err="1">
                <a:solidFill>
                  <a:srgbClr val="D69D85"/>
                </a:solidFill>
              </a:rPr>
              <a:t>Started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working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on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Coroutine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Thread</a:t>
            </a:r>
            <a:r>
              <a:rPr lang="hu-HU" sz="1050" dirty="0">
                <a:solidFill>
                  <a:srgbClr val="D69D85"/>
                </a:solidFill>
              </a:rPr>
              <a:t>"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);</a:t>
            </a:r>
            <a:br>
              <a:rPr lang="hu-HU" sz="105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hu-HU" sz="1050" dirty="0" err="1">
                <a:solidFill>
                  <a:srgbClr val="4EC9B0"/>
                </a:solidFill>
              </a:rPr>
              <a:t>Thread</a:t>
            </a:r>
            <a:r>
              <a:rPr lang="hu-HU" sz="1050" dirty="0" err="1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hu-HU" sz="1050" dirty="0" err="1">
                <a:solidFill>
                  <a:srgbClr val="DCDCAA"/>
                </a:solidFill>
              </a:rPr>
              <a:t>Sleep</a:t>
            </a:r>
            <a:r>
              <a:rPr lang="hu-HU" sz="105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hu-HU" sz="1050" dirty="0">
                <a:solidFill>
                  <a:srgbClr val="B5CEA8"/>
                </a:solidFill>
              </a:rPr>
              <a:t>4_000</a:t>
            </a:r>
            <a:r>
              <a:rPr lang="hu-HU" sz="1050" dirty="0">
                <a:solidFill>
                  <a:schemeClr val="bg1">
                    <a:lumMod val="95000"/>
                  </a:schemeClr>
                </a:solidFill>
              </a:rPr>
              <a:t>);</a:t>
            </a:r>
            <a:br>
              <a:rPr lang="hu-HU" sz="105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hu-HU" sz="1050" dirty="0"/>
              <a:t>        </a:t>
            </a:r>
            <a:r>
              <a:rPr lang="hu-HU" sz="1050" dirty="0" err="1">
                <a:solidFill>
                  <a:srgbClr val="DCDCAA"/>
                </a:solidFill>
              </a:rPr>
              <a:t>RequestUnitysMainThread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hu-HU" sz="1050" dirty="0" err="1">
                <a:solidFill>
                  <a:srgbClr val="B8E5EE"/>
                </a:solidFill>
              </a:rPr>
              <a:t>cancellationToken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);</a:t>
            </a:r>
            <a:br>
              <a:rPr lang="hu-HU" sz="1050" dirty="0">
                <a:solidFill>
                  <a:srgbClr val="D8A0DF"/>
                </a:solidFill>
              </a:rPr>
            </a:br>
            <a:br>
              <a:rPr lang="hu-HU" sz="1050" dirty="0">
                <a:solidFill>
                  <a:srgbClr val="D8A0DF"/>
                </a:solidFill>
              </a:rPr>
            </a:br>
            <a:r>
              <a:rPr lang="hu-HU" sz="1050" dirty="0">
                <a:solidFill>
                  <a:srgbClr val="D8A0DF"/>
                </a:solidFill>
              </a:rPr>
              <a:t>        </a:t>
            </a:r>
            <a:r>
              <a:rPr lang="hu-HU" sz="1050" dirty="0" err="1">
                <a:solidFill>
                  <a:srgbClr val="4EC9B0"/>
                </a:solidFill>
              </a:rPr>
              <a:t>Debug</a:t>
            </a:r>
            <a:r>
              <a:rPr lang="hu-HU" sz="1050" dirty="0" err="1">
                <a:solidFill>
                  <a:schemeClr val="bg1"/>
                </a:solidFill>
              </a:rPr>
              <a:t>.</a:t>
            </a:r>
            <a:r>
              <a:rPr lang="hu-HU" sz="1050" dirty="0" err="1">
                <a:solidFill>
                  <a:srgbClr val="DCDCAA"/>
                </a:solidFill>
              </a:rPr>
              <a:t>Log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hu-HU" sz="1050" dirty="0">
                <a:solidFill>
                  <a:srgbClr val="D69D85"/>
                </a:solidFill>
              </a:rPr>
              <a:t>"</a:t>
            </a:r>
            <a:r>
              <a:rPr lang="hu-HU" sz="1050" dirty="0" err="1">
                <a:solidFill>
                  <a:srgbClr val="D69D85"/>
                </a:solidFill>
              </a:rPr>
              <a:t>Continues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execution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on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Coroutine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Thread</a:t>
            </a:r>
            <a:r>
              <a:rPr lang="hu-HU" sz="1050" dirty="0">
                <a:solidFill>
                  <a:srgbClr val="D69D85"/>
                </a:solidFill>
              </a:rPr>
              <a:t> "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);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050" dirty="0"/>
              <a:t> </a:t>
            </a:r>
            <a:r>
              <a:rPr lang="hu-HU" sz="1050" dirty="0"/>
              <a:t>       </a:t>
            </a:r>
            <a:r>
              <a:rPr lang="hu-HU" sz="1050" dirty="0" err="1">
                <a:solidFill>
                  <a:srgbClr val="4EC9B0"/>
                </a:solidFill>
              </a:rPr>
              <a:t>Thread</a:t>
            </a:r>
            <a:r>
              <a:rPr lang="hu-HU" sz="1050" dirty="0" err="1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hu-HU" sz="1050" dirty="0" err="1">
                <a:solidFill>
                  <a:srgbClr val="DCDCAA"/>
                </a:solidFill>
              </a:rPr>
              <a:t>Sleep</a:t>
            </a:r>
            <a:r>
              <a:rPr lang="hu-HU" sz="105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hu-HU" sz="1050" dirty="0">
                <a:solidFill>
                  <a:srgbClr val="B5CEA8"/>
                </a:solidFill>
              </a:rPr>
              <a:t>30_000</a:t>
            </a:r>
            <a:r>
              <a:rPr lang="hu-HU" sz="1050" dirty="0">
                <a:solidFill>
                  <a:schemeClr val="bg1">
                    <a:lumMod val="95000"/>
                  </a:schemeClr>
                </a:solidFill>
              </a:rPr>
              <a:t>);</a:t>
            </a:r>
            <a:br>
              <a:rPr lang="hu-HU" sz="1050" dirty="0"/>
            </a:br>
            <a:r>
              <a:rPr lang="hu-HU" sz="1050" dirty="0"/>
              <a:t>        </a:t>
            </a:r>
            <a:r>
              <a:rPr lang="hu-HU" sz="1050" dirty="0" err="1">
                <a:solidFill>
                  <a:srgbClr val="4EC9B0"/>
                </a:solidFill>
              </a:rPr>
              <a:t>Debug</a:t>
            </a:r>
            <a:r>
              <a:rPr lang="hu-HU" sz="1050" dirty="0" err="1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hu-HU" sz="1050" dirty="0" err="1">
                <a:solidFill>
                  <a:srgbClr val="DCDCAA"/>
                </a:solidFill>
              </a:rPr>
              <a:t>Log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hu-HU" sz="1050" dirty="0">
                <a:solidFill>
                  <a:srgbClr val="D69D85"/>
                </a:solidFill>
              </a:rPr>
              <a:t>"</a:t>
            </a:r>
            <a:r>
              <a:rPr lang="hu-HU" sz="1050" dirty="0" err="1">
                <a:solidFill>
                  <a:srgbClr val="D69D85"/>
                </a:solidFill>
              </a:rPr>
              <a:t>Finished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execution</a:t>
            </a:r>
            <a:r>
              <a:rPr lang="hu-HU" sz="1050" dirty="0">
                <a:solidFill>
                  <a:srgbClr val="D69D85"/>
                </a:solidFill>
              </a:rPr>
              <a:t>"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);</a:t>
            </a:r>
          </a:p>
          <a:p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    }</a:t>
            </a:r>
          </a:p>
          <a:p>
            <a:r>
              <a:rPr lang="hu-HU" sz="1100" dirty="0">
                <a:solidFill>
                  <a:schemeClr val="bg1">
                    <a:lumMod val="65000"/>
                  </a:schemeClr>
                </a:solidFill>
              </a:rPr>
              <a:t>}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70796E4-26CB-4DB6-8C78-25198EBF390B}"/>
              </a:ext>
            </a:extLst>
          </p:cNvPr>
          <p:cNvSpPr txBox="1"/>
          <p:nvPr/>
        </p:nvSpPr>
        <p:spPr>
          <a:xfrm>
            <a:off x="1070264" y="3069919"/>
            <a:ext cx="4651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A két metódus osztályszintű változókon keresztül tud adatokat cserélni egymással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E2D4BD1B-24A1-4A20-80BC-1F2220F4A3EE}"/>
              </a:ext>
            </a:extLst>
          </p:cNvPr>
          <p:cNvSpPr txBox="1"/>
          <p:nvPr/>
        </p:nvSpPr>
        <p:spPr>
          <a:xfrm>
            <a:off x="1070264" y="3666443"/>
            <a:ext cx="4651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A </a:t>
            </a:r>
            <a:r>
              <a:rPr lang="hu-HU" sz="1600" dirty="0" err="1"/>
              <a:t>ThreadedCoroutine</a:t>
            </a:r>
            <a:r>
              <a:rPr lang="hu-HU" sz="1600" dirty="0"/>
              <a:t> osztály kezeli a megszakításokat, és a helyes felfüggesztést valamint befejezését a </a:t>
            </a:r>
            <a:r>
              <a:rPr lang="hu-HU" sz="1600" dirty="0" err="1"/>
              <a:t>korutinnak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387503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/>
      <p:bldP spid="25" grpId="0" animBg="1"/>
      <p:bldP spid="19" grpId="0"/>
      <p:bldP spid="17" grpId="0"/>
      <p:bldP spid="13" grpId="0" animBg="1"/>
      <p:bldP spid="2" grpId="0"/>
      <p:bldP spid="18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őrzője 4" descr="Absztrakt épület" title="Absztrakt épület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Kép helyőrzője 4">
            <a:extLst>
              <a:ext uri="{FF2B5EF4-FFF2-40B4-BE49-F238E27FC236}">
                <a16:creationId xmlns:a16="http://schemas.microsoft.com/office/drawing/2014/main" id="{F2037B06-FDF3-4371-9F79-F81334D9AF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2667001" y="-2667001"/>
            <a:ext cx="6858000" cy="12192001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568221" y="4076700"/>
            <a:ext cx="5386926" cy="2131595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0783A1B7-34FF-4F2F-A68D-A3D22C770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4487" y="4223911"/>
            <a:ext cx="5357513" cy="26340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010401" y="4469988"/>
            <a:ext cx="5139351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hu-HU" sz="3200" b="1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A megvalósítás során fellépő problémák</a:t>
            </a:r>
            <a:endParaRPr lang="hu-HU" sz="1200" dirty="0">
              <a:latin typeface="+mj-lt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6B55E14-E04A-4379-A5E7-0F888EABA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7557" y="668530"/>
            <a:ext cx="1957410" cy="611690"/>
          </a:xfrm>
          <a:prstGeom prst="rect">
            <a:avLst/>
          </a:prstGeom>
        </p:spPr>
      </p:pic>
      <p:sp>
        <p:nvSpPr>
          <p:cNvPr id="13" name="Téglalap 12">
            <a:extLst>
              <a:ext uri="{FF2B5EF4-FFF2-40B4-BE49-F238E27FC236}">
                <a16:creationId xmlns:a16="http://schemas.microsoft.com/office/drawing/2014/main" id="{FCE699E2-CDE7-4DDA-B840-11AC7E087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0243" y="1153113"/>
            <a:ext cx="5372701" cy="45477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endParaRPr lang="hu-HU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61517C78-EFEA-4DBF-9681-D5DCC25B5D21}"/>
              </a:ext>
            </a:extLst>
          </p:cNvPr>
          <p:cNvSpPr/>
          <p:nvPr/>
        </p:nvSpPr>
        <p:spPr>
          <a:xfrm>
            <a:off x="925986" y="1288066"/>
            <a:ext cx="5675149" cy="4470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050" dirty="0" err="1">
                <a:solidFill>
                  <a:srgbClr val="569CD6"/>
                </a:solidFill>
              </a:rPr>
              <a:t>public</a:t>
            </a:r>
            <a:r>
              <a:rPr lang="hu-HU" sz="1050" dirty="0">
                <a:solidFill>
                  <a:srgbClr val="569CD6"/>
                </a:solidFill>
              </a:rPr>
              <a:t> </a:t>
            </a:r>
            <a:r>
              <a:rPr lang="hu-HU" sz="1050" dirty="0" err="1">
                <a:solidFill>
                  <a:srgbClr val="569CD6"/>
                </a:solidFill>
              </a:rPr>
              <a:t>class</a:t>
            </a:r>
            <a:r>
              <a:rPr lang="hu-HU" sz="1050" dirty="0">
                <a:solidFill>
                  <a:srgbClr val="569CD6"/>
                </a:solidFill>
              </a:rPr>
              <a:t> </a:t>
            </a:r>
            <a:r>
              <a:rPr lang="hu-HU" sz="1050" dirty="0" err="1">
                <a:solidFill>
                  <a:srgbClr val="4EC9B0"/>
                </a:solidFill>
              </a:rPr>
              <a:t>ThreadedCoroutineExample</a:t>
            </a:r>
            <a:r>
              <a:rPr lang="hu-HU" sz="1050" dirty="0">
                <a:solidFill>
                  <a:srgbClr val="569CD6"/>
                </a:solidFill>
              </a:rPr>
              <a:t> 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hu-HU" sz="1050" dirty="0">
                <a:solidFill>
                  <a:srgbClr val="569CD6"/>
                </a:solidFill>
              </a:rPr>
              <a:t> </a:t>
            </a:r>
            <a:r>
              <a:rPr lang="hu-HU" sz="1050" dirty="0" err="1">
                <a:solidFill>
                  <a:srgbClr val="4EC9B0"/>
                </a:solidFill>
              </a:rPr>
              <a:t>ThreadedCoroutine</a:t>
            </a:r>
            <a:br>
              <a:rPr lang="hu-HU" sz="1050" dirty="0">
                <a:solidFill>
                  <a:srgbClr val="4EC9B0"/>
                </a:solidFill>
              </a:rPr>
            </a:br>
            <a:r>
              <a:rPr lang="hu-HU" sz="1100" dirty="0">
                <a:solidFill>
                  <a:schemeClr val="bg1">
                    <a:lumMod val="65000"/>
                  </a:schemeClr>
                </a:solidFill>
              </a:rPr>
              <a:t>{</a:t>
            </a:r>
            <a:br>
              <a:rPr lang="hu-HU" sz="1050" dirty="0">
                <a:solidFill>
                  <a:srgbClr val="4EC9B0"/>
                </a:solidFill>
              </a:rPr>
            </a:br>
            <a:r>
              <a:rPr lang="hu-HU" sz="1050" dirty="0">
                <a:solidFill>
                  <a:srgbClr val="4EC9B0"/>
                </a:solidFill>
              </a:rPr>
              <a:t>    </a:t>
            </a:r>
            <a:r>
              <a:rPr lang="hu-HU" sz="1050" dirty="0" err="1">
                <a:solidFill>
                  <a:srgbClr val="4EC9B0"/>
                </a:solidFill>
              </a:rPr>
              <a:t>GameObject</a:t>
            </a:r>
            <a:r>
              <a:rPr lang="hu-HU" sz="1050" dirty="0">
                <a:solidFill>
                  <a:srgbClr val="4EC9B0"/>
                </a:solidFill>
              </a:rPr>
              <a:t> </a:t>
            </a:r>
            <a:r>
              <a:rPr lang="hu-HU" sz="1050" dirty="0">
                <a:solidFill>
                  <a:schemeClr val="bg1">
                    <a:lumMod val="95000"/>
                  </a:schemeClr>
                </a:solidFill>
              </a:rPr>
              <a:t>Fred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;</a:t>
            </a:r>
            <a:br>
              <a:rPr lang="hu-HU" sz="1050" dirty="0">
                <a:solidFill>
                  <a:srgbClr val="4EC9B0"/>
                </a:solidFill>
              </a:rPr>
            </a:br>
            <a:br>
              <a:rPr lang="hu-HU" sz="1050" dirty="0">
                <a:solidFill>
                  <a:srgbClr val="569CD6"/>
                </a:solidFill>
              </a:rPr>
            </a:br>
            <a:r>
              <a:rPr lang="hu-HU" sz="1050" dirty="0">
                <a:solidFill>
                  <a:srgbClr val="569CD6"/>
                </a:solidFill>
              </a:rPr>
              <a:t>    </a:t>
            </a:r>
            <a:r>
              <a:rPr lang="hu-HU" sz="1050" dirty="0" err="1">
                <a:solidFill>
                  <a:srgbClr val="569CD6"/>
                </a:solidFill>
              </a:rPr>
              <a:t>protected</a:t>
            </a:r>
            <a:r>
              <a:rPr lang="hu-HU" sz="1050" dirty="0">
                <a:solidFill>
                  <a:srgbClr val="569CD6"/>
                </a:solidFill>
              </a:rPr>
              <a:t> </a:t>
            </a:r>
            <a:r>
              <a:rPr lang="hu-HU" sz="1050" dirty="0" err="1">
                <a:solidFill>
                  <a:srgbClr val="569CD6"/>
                </a:solidFill>
              </a:rPr>
              <a:t>override</a:t>
            </a:r>
            <a:r>
              <a:rPr lang="hu-HU" sz="1050" dirty="0">
                <a:solidFill>
                  <a:srgbClr val="B8D7A3"/>
                </a:solidFill>
              </a:rPr>
              <a:t> </a:t>
            </a:r>
            <a:r>
              <a:rPr lang="hu-HU" sz="1050" dirty="0" err="1">
                <a:solidFill>
                  <a:srgbClr val="B8D7A3"/>
                </a:solidFill>
              </a:rPr>
              <a:t>IEnumerator</a:t>
            </a:r>
            <a:r>
              <a:rPr lang="hu-HU" sz="1050" dirty="0"/>
              <a:t> </a:t>
            </a:r>
            <a:r>
              <a:rPr lang="hu-HU" sz="1050" dirty="0" err="1">
                <a:solidFill>
                  <a:srgbClr val="DCDCAA"/>
                </a:solidFill>
              </a:rPr>
              <a:t>WorkOnUnityThread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    {</a:t>
            </a:r>
          </a:p>
          <a:p>
            <a:r>
              <a:rPr lang="hu-HU" sz="1050" dirty="0"/>
              <a:t>        </a:t>
            </a:r>
            <a:r>
              <a:rPr lang="hu-HU" sz="1050" dirty="0" err="1">
                <a:solidFill>
                  <a:srgbClr val="4EC9B0"/>
                </a:solidFill>
              </a:rPr>
              <a:t>Debug</a:t>
            </a:r>
            <a:r>
              <a:rPr lang="hu-HU" sz="1050" dirty="0" err="1">
                <a:solidFill>
                  <a:schemeClr val="bg1"/>
                </a:solidFill>
              </a:rPr>
              <a:t>.</a:t>
            </a:r>
            <a:r>
              <a:rPr lang="hu-HU" sz="1050" dirty="0" err="1">
                <a:solidFill>
                  <a:srgbClr val="DCDCAA"/>
                </a:solidFill>
              </a:rPr>
              <a:t>Log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hu-HU" sz="1050" dirty="0">
                <a:solidFill>
                  <a:srgbClr val="D69D85"/>
                </a:solidFill>
              </a:rPr>
              <a:t>"</a:t>
            </a:r>
            <a:r>
              <a:rPr lang="hu-HU" sz="1050" dirty="0" err="1">
                <a:solidFill>
                  <a:srgbClr val="D69D85"/>
                </a:solidFill>
              </a:rPr>
              <a:t>Started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working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on</a:t>
            </a:r>
            <a:r>
              <a:rPr lang="hu-HU" sz="1050" dirty="0">
                <a:solidFill>
                  <a:srgbClr val="D69D85"/>
                </a:solidFill>
              </a:rPr>
              <a:t> Unity </a:t>
            </a:r>
            <a:r>
              <a:rPr lang="hu-HU" sz="1050" dirty="0" err="1">
                <a:solidFill>
                  <a:srgbClr val="D69D85"/>
                </a:solidFill>
              </a:rPr>
              <a:t>Thread</a:t>
            </a:r>
            <a:r>
              <a:rPr lang="hu-HU" sz="1050" dirty="0">
                <a:solidFill>
                  <a:srgbClr val="D69D85"/>
                </a:solidFill>
              </a:rPr>
              <a:t>"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);</a:t>
            </a:r>
            <a:br>
              <a:rPr lang="hu-HU" sz="105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hu-HU" sz="1050" dirty="0">
                <a:solidFill>
                  <a:schemeClr val="bg1">
                    <a:lumMod val="95000"/>
                  </a:schemeClr>
                </a:solidFill>
              </a:rPr>
              <a:t>Fred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hu-HU" sz="1050" dirty="0" err="1">
                <a:solidFill>
                  <a:srgbClr val="4EC9B0"/>
                </a:solidFill>
              </a:rPr>
              <a:t>GameObject</a:t>
            </a:r>
            <a:r>
              <a:rPr lang="hu-HU" sz="1050" dirty="0" err="1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hu-HU" sz="1050" dirty="0" err="1">
                <a:solidFill>
                  <a:srgbClr val="DCDCAA"/>
                </a:solidFill>
              </a:rPr>
              <a:t>Find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hu-HU" sz="1050" dirty="0">
                <a:solidFill>
                  <a:srgbClr val="D69D85"/>
                </a:solidFill>
              </a:rPr>
              <a:t>"Fred"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);</a:t>
            </a:r>
            <a:br>
              <a:rPr lang="hu-HU" sz="105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hu-HU" sz="1050" dirty="0"/>
              <a:t>        </a:t>
            </a:r>
            <a:r>
              <a:rPr lang="hu-HU" sz="1050" dirty="0" err="1">
                <a:solidFill>
                  <a:srgbClr val="D8A0DF"/>
                </a:solidFill>
              </a:rPr>
              <a:t>yield</a:t>
            </a:r>
            <a:r>
              <a:rPr lang="hu-HU" sz="1050" dirty="0">
                <a:solidFill>
                  <a:srgbClr val="D8A0DF"/>
                </a:solidFill>
              </a:rPr>
              <a:t> </a:t>
            </a:r>
            <a:r>
              <a:rPr lang="hu-HU" sz="1050" dirty="0" err="1">
                <a:solidFill>
                  <a:srgbClr val="D8A0DF"/>
                </a:solidFill>
              </a:rPr>
              <a:t>return</a:t>
            </a:r>
            <a:r>
              <a:rPr lang="hu-HU" sz="1050" dirty="0">
                <a:solidFill>
                  <a:srgbClr val="D8A0DF"/>
                </a:solidFill>
              </a:rPr>
              <a:t> </a:t>
            </a:r>
            <a:r>
              <a:rPr lang="hu-HU" sz="1050" dirty="0" err="1">
                <a:solidFill>
                  <a:srgbClr val="DCDCAA"/>
                </a:solidFill>
              </a:rPr>
              <a:t>RequestThreadedCoroutineThread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();</a:t>
            </a:r>
            <a:br>
              <a:rPr lang="hu-HU" sz="1050" dirty="0">
                <a:solidFill>
                  <a:srgbClr val="D8A0DF"/>
                </a:solidFill>
              </a:rPr>
            </a:br>
            <a:endParaRPr lang="hu-HU" sz="1050" dirty="0">
              <a:solidFill>
                <a:srgbClr val="D8A0DF"/>
              </a:solidFill>
            </a:endParaRPr>
          </a:p>
          <a:p>
            <a:r>
              <a:rPr lang="hu-HU" sz="1050" dirty="0">
                <a:solidFill>
                  <a:srgbClr val="D8A0DF"/>
                </a:solidFill>
              </a:rPr>
              <a:t>        </a:t>
            </a:r>
            <a:r>
              <a:rPr lang="hu-HU" sz="1050" dirty="0" err="1">
                <a:solidFill>
                  <a:srgbClr val="4EC9B0"/>
                </a:solidFill>
              </a:rPr>
              <a:t>Debug</a:t>
            </a:r>
            <a:r>
              <a:rPr lang="hu-HU" sz="1050" dirty="0" err="1">
                <a:solidFill>
                  <a:schemeClr val="bg1"/>
                </a:solidFill>
              </a:rPr>
              <a:t>.</a:t>
            </a:r>
            <a:r>
              <a:rPr lang="hu-HU" sz="1050" dirty="0" err="1">
                <a:solidFill>
                  <a:srgbClr val="DCDCAA"/>
                </a:solidFill>
              </a:rPr>
              <a:t>Log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hu-HU" sz="1050" dirty="0">
                <a:solidFill>
                  <a:srgbClr val="D69D85"/>
                </a:solidFill>
              </a:rPr>
              <a:t>"</a:t>
            </a:r>
            <a:r>
              <a:rPr lang="hu-HU" sz="1050" dirty="0" err="1">
                <a:solidFill>
                  <a:srgbClr val="D69D85"/>
                </a:solidFill>
              </a:rPr>
              <a:t>Continues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execution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on</a:t>
            </a:r>
            <a:r>
              <a:rPr lang="hu-HU" sz="1050" dirty="0">
                <a:solidFill>
                  <a:srgbClr val="D69D85"/>
                </a:solidFill>
              </a:rPr>
              <a:t> Unity </a:t>
            </a:r>
            <a:r>
              <a:rPr lang="hu-HU" sz="1050" dirty="0" err="1">
                <a:solidFill>
                  <a:srgbClr val="D69D85"/>
                </a:solidFill>
              </a:rPr>
              <a:t>Thread</a:t>
            </a:r>
            <a:r>
              <a:rPr lang="hu-HU" sz="1050" dirty="0">
                <a:solidFill>
                  <a:srgbClr val="D69D85"/>
                </a:solidFill>
              </a:rPr>
              <a:t>"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);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050" dirty="0"/>
              <a:t>    </a:t>
            </a:r>
            <a:r>
              <a:rPr lang="hu-HU" sz="1050" dirty="0"/>
              <a:t>    </a:t>
            </a:r>
            <a:r>
              <a:rPr lang="en-US" sz="1050" dirty="0">
                <a:solidFill>
                  <a:srgbClr val="D8A0DF"/>
                </a:solidFill>
              </a:rPr>
              <a:t>yield return </a:t>
            </a:r>
            <a:r>
              <a:rPr lang="en-US" sz="1050" dirty="0">
                <a:solidFill>
                  <a:srgbClr val="569CD6"/>
                </a:solidFill>
              </a:rPr>
              <a:t>new</a:t>
            </a:r>
            <a:r>
              <a:rPr lang="en-US" sz="1050" dirty="0"/>
              <a:t> </a:t>
            </a:r>
            <a:r>
              <a:rPr lang="hu-HU" sz="1050" dirty="0" err="1">
                <a:solidFill>
                  <a:srgbClr val="4EC9B0"/>
                </a:solidFill>
              </a:rPr>
              <a:t>WaitForEndOfFrame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();</a:t>
            </a:r>
          </a:p>
          <a:p>
            <a:r>
              <a:rPr lang="en-US" sz="1050" dirty="0"/>
              <a:t>    </a:t>
            </a:r>
            <a:r>
              <a:rPr lang="hu-HU" sz="1050" dirty="0"/>
              <a:t>    </a:t>
            </a:r>
            <a:r>
              <a:rPr lang="en-US" sz="1050" dirty="0" err="1">
                <a:solidFill>
                  <a:srgbClr val="4EC9B0"/>
                </a:solidFill>
              </a:rPr>
              <a:t>Fred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sz="1050" dirty="0" err="1">
                <a:solidFill>
                  <a:srgbClr val="DCDCAA"/>
                </a:solidFill>
              </a:rPr>
              <a:t>GetComponent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&lt;</a:t>
            </a:r>
            <a:r>
              <a:rPr lang="en-US" sz="1050" dirty="0">
                <a:solidFill>
                  <a:srgbClr val="4EC9B0"/>
                </a:solidFill>
              </a:rPr>
              <a:t>Renderer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&gt;().</a:t>
            </a:r>
            <a:r>
              <a:rPr lang="en-US" sz="1050" dirty="0" err="1">
                <a:solidFill>
                  <a:schemeClr val="bg1">
                    <a:lumMod val="95000"/>
                  </a:schemeClr>
                </a:solidFill>
              </a:rPr>
              <a:t>material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sz="1050" dirty="0" err="1">
                <a:solidFill>
                  <a:schemeClr val="bg1">
                    <a:lumMod val="95000"/>
                  </a:schemeClr>
                </a:solidFill>
              </a:rPr>
              <a:t>color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sz="1050" dirty="0" err="1">
                <a:solidFill>
                  <a:srgbClr val="86C691"/>
                </a:solidFill>
              </a:rPr>
              <a:t>Color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sz="1050" dirty="0" err="1">
                <a:solidFill>
                  <a:schemeClr val="bg1">
                    <a:lumMod val="95000"/>
                  </a:schemeClr>
                </a:solidFill>
              </a:rPr>
              <a:t>green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;</a:t>
            </a:r>
            <a:br>
              <a:rPr lang="hu-HU" sz="105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hu-HU" sz="1050" dirty="0" err="1">
                <a:solidFill>
                  <a:srgbClr val="D8A0DF"/>
                </a:solidFill>
              </a:rPr>
              <a:t>yield</a:t>
            </a:r>
            <a:r>
              <a:rPr lang="hu-HU" sz="1050" dirty="0">
                <a:solidFill>
                  <a:srgbClr val="D8A0DF"/>
                </a:solidFill>
              </a:rPr>
              <a:t> </a:t>
            </a:r>
            <a:r>
              <a:rPr lang="hu-HU" sz="1050" dirty="0" err="1">
                <a:solidFill>
                  <a:srgbClr val="D8A0DF"/>
                </a:solidFill>
              </a:rPr>
              <a:t>return</a:t>
            </a:r>
            <a:r>
              <a:rPr lang="hu-HU" sz="1050" dirty="0">
                <a:solidFill>
                  <a:srgbClr val="D8A0DF"/>
                </a:solidFill>
              </a:rPr>
              <a:t> </a:t>
            </a:r>
            <a:r>
              <a:rPr lang="hu-HU" sz="1050" dirty="0" err="1">
                <a:solidFill>
                  <a:srgbClr val="DCDCAA"/>
                </a:solidFill>
              </a:rPr>
              <a:t>RequestThreadedCoroutineThread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();</a:t>
            </a:r>
            <a:br>
              <a:rPr lang="hu-HU" sz="1050" dirty="0">
                <a:solidFill>
                  <a:srgbClr val="4EC9B0"/>
                </a:solidFill>
              </a:rPr>
            </a:b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    }</a:t>
            </a:r>
            <a:br>
              <a:rPr lang="hu-HU" sz="1050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hu-HU" sz="105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hu-HU" sz="1050" dirty="0" err="1">
                <a:solidFill>
                  <a:srgbClr val="569CD6"/>
                </a:solidFill>
              </a:rPr>
              <a:t>protected</a:t>
            </a:r>
            <a:r>
              <a:rPr lang="hu-HU" sz="1050" dirty="0">
                <a:solidFill>
                  <a:srgbClr val="569CD6"/>
                </a:solidFill>
              </a:rPr>
              <a:t> </a:t>
            </a:r>
            <a:r>
              <a:rPr lang="hu-HU" sz="1050" dirty="0" err="1">
                <a:solidFill>
                  <a:srgbClr val="569CD6"/>
                </a:solidFill>
              </a:rPr>
              <a:t>override</a:t>
            </a:r>
            <a:r>
              <a:rPr lang="hu-HU" sz="1050" dirty="0">
                <a:solidFill>
                  <a:srgbClr val="B8D7A3"/>
                </a:solidFill>
              </a:rPr>
              <a:t> </a:t>
            </a:r>
            <a:r>
              <a:rPr lang="hu-HU" sz="1050" dirty="0" err="1">
                <a:solidFill>
                  <a:srgbClr val="B8D7A3"/>
                </a:solidFill>
              </a:rPr>
              <a:t>IEnumerator</a:t>
            </a:r>
            <a:r>
              <a:rPr lang="hu-HU" sz="1050" dirty="0"/>
              <a:t> </a:t>
            </a:r>
            <a:r>
              <a:rPr lang="hu-HU" sz="1050" dirty="0" err="1">
                <a:solidFill>
                  <a:srgbClr val="DCDCAA"/>
                </a:solidFill>
              </a:rPr>
              <a:t>WorkOnCoroutineThread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hu-HU" sz="1050" dirty="0" err="1">
                <a:solidFill>
                  <a:srgbClr val="86C691"/>
                </a:solidFill>
              </a:rPr>
              <a:t>CancellationToken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hu-HU" sz="1050" dirty="0" err="1">
                <a:solidFill>
                  <a:srgbClr val="B8E5EE"/>
                </a:solidFill>
              </a:rPr>
              <a:t>cancellationToken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    {</a:t>
            </a:r>
          </a:p>
          <a:p>
            <a:r>
              <a:rPr lang="hu-HU" sz="1050" dirty="0"/>
              <a:t>        </a:t>
            </a:r>
            <a:r>
              <a:rPr lang="hu-HU" sz="1050" dirty="0" err="1">
                <a:solidFill>
                  <a:srgbClr val="4EC9B0"/>
                </a:solidFill>
              </a:rPr>
              <a:t>Debug</a:t>
            </a:r>
            <a:r>
              <a:rPr lang="hu-HU" sz="1050" dirty="0" err="1">
                <a:solidFill>
                  <a:schemeClr val="bg1"/>
                </a:solidFill>
              </a:rPr>
              <a:t>.</a:t>
            </a:r>
            <a:r>
              <a:rPr lang="hu-HU" sz="1050" dirty="0" err="1">
                <a:solidFill>
                  <a:srgbClr val="DCDCAA"/>
                </a:solidFill>
              </a:rPr>
              <a:t>Log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hu-HU" sz="1050" dirty="0">
                <a:solidFill>
                  <a:srgbClr val="D69D85"/>
                </a:solidFill>
              </a:rPr>
              <a:t>"</a:t>
            </a:r>
            <a:r>
              <a:rPr lang="hu-HU" sz="1050" dirty="0" err="1">
                <a:solidFill>
                  <a:srgbClr val="D69D85"/>
                </a:solidFill>
              </a:rPr>
              <a:t>Started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working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on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Coroutine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Thread</a:t>
            </a:r>
            <a:r>
              <a:rPr lang="hu-HU" sz="1050" dirty="0">
                <a:solidFill>
                  <a:srgbClr val="D69D85"/>
                </a:solidFill>
              </a:rPr>
              <a:t>"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);</a:t>
            </a:r>
            <a:br>
              <a:rPr lang="hu-HU" sz="105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hu-HU" sz="1050" dirty="0" err="1">
                <a:solidFill>
                  <a:srgbClr val="4EC9B0"/>
                </a:solidFill>
              </a:rPr>
              <a:t>Thread</a:t>
            </a:r>
            <a:r>
              <a:rPr lang="hu-HU" sz="1050" dirty="0" err="1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hu-HU" sz="1050" dirty="0" err="1">
                <a:solidFill>
                  <a:srgbClr val="DCDCAA"/>
                </a:solidFill>
              </a:rPr>
              <a:t>Sleep</a:t>
            </a:r>
            <a:r>
              <a:rPr lang="hu-HU" sz="105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hu-HU" sz="1050" dirty="0">
                <a:solidFill>
                  <a:srgbClr val="B5CEA8"/>
                </a:solidFill>
              </a:rPr>
              <a:t>4_000</a:t>
            </a:r>
            <a:r>
              <a:rPr lang="hu-HU" sz="1050" dirty="0">
                <a:solidFill>
                  <a:schemeClr val="bg1">
                    <a:lumMod val="95000"/>
                  </a:schemeClr>
                </a:solidFill>
              </a:rPr>
              <a:t>);</a:t>
            </a:r>
            <a:br>
              <a:rPr lang="hu-HU" sz="105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hu-HU" sz="1050" dirty="0"/>
              <a:t>        </a:t>
            </a:r>
            <a:r>
              <a:rPr lang="hu-HU" sz="1050" dirty="0" err="1">
                <a:solidFill>
                  <a:srgbClr val="DCDCAA"/>
                </a:solidFill>
              </a:rPr>
              <a:t>RequestUnitysMainThread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hu-HU" sz="1050" dirty="0" err="1">
                <a:solidFill>
                  <a:srgbClr val="B8E5EE"/>
                </a:solidFill>
              </a:rPr>
              <a:t>cancellationToken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);</a:t>
            </a:r>
            <a:br>
              <a:rPr lang="hu-HU" sz="1050" dirty="0">
                <a:solidFill>
                  <a:srgbClr val="D8A0DF"/>
                </a:solidFill>
              </a:rPr>
            </a:br>
            <a:br>
              <a:rPr lang="hu-HU" sz="1050" dirty="0">
                <a:solidFill>
                  <a:srgbClr val="D8A0DF"/>
                </a:solidFill>
              </a:rPr>
            </a:br>
            <a:r>
              <a:rPr lang="hu-HU" sz="1050" dirty="0">
                <a:solidFill>
                  <a:srgbClr val="D8A0DF"/>
                </a:solidFill>
              </a:rPr>
              <a:t>        </a:t>
            </a:r>
            <a:r>
              <a:rPr lang="hu-HU" sz="1050" dirty="0" err="1">
                <a:solidFill>
                  <a:srgbClr val="4EC9B0"/>
                </a:solidFill>
              </a:rPr>
              <a:t>Debug</a:t>
            </a:r>
            <a:r>
              <a:rPr lang="hu-HU" sz="1050" dirty="0" err="1">
                <a:solidFill>
                  <a:schemeClr val="bg1"/>
                </a:solidFill>
              </a:rPr>
              <a:t>.</a:t>
            </a:r>
            <a:r>
              <a:rPr lang="hu-HU" sz="1050" dirty="0" err="1">
                <a:solidFill>
                  <a:srgbClr val="DCDCAA"/>
                </a:solidFill>
              </a:rPr>
              <a:t>Log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hu-HU" sz="1050" dirty="0">
                <a:solidFill>
                  <a:srgbClr val="D69D85"/>
                </a:solidFill>
              </a:rPr>
              <a:t>"</a:t>
            </a:r>
            <a:r>
              <a:rPr lang="hu-HU" sz="1050" dirty="0" err="1">
                <a:solidFill>
                  <a:srgbClr val="D69D85"/>
                </a:solidFill>
              </a:rPr>
              <a:t>Continues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execution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on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Coroutine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Thread</a:t>
            </a:r>
            <a:r>
              <a:rPr lang="hu-HU" sz="1050" dirty="0">
                <a:solidFill>
                  <a:srgbClr val="D69D85"/>
                </a:solidFill>
              </a:rPr>
              <a:t> "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);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050" dirty="0"/>
              <a:t> </a:t>
            </a:r>
            <a:r>
              <a:rPr lang="hu-HU" sz="1050" dirty="0"/>
              <a:t>       </a:t>
            </a:r>
            <a:r>
              <a:rPr lang="hu-HU" sz="1050" dirty="0" err="1">
                <a:solidFill>
                  <a:srgbClr val="4EC9B0"/>
                </a:solidFill>
              </a:rPr>
              <a:t>Thread</a:t>
            </a:r>
            <a:r>
              <a:rPr lang="hu-HU" sz="1050" dirty="0" err="1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hu-HU" sz="1050" dirty="0" err="1">
                <a:solidFill>
                  <a:srgbClr val="DCDCAA"/>
                </a:solidFill>
              </a:rPr>
              <a:t>Sleep</a:t>
            </a:r>
            <a:r>
              <a:rPr lang="hu-HU" sz="105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hu-HU" sz="1050" dirty="0">
                <a:solidFill>
                  <a:srgbClr val="B5CEA8"/>
                </a:solidFill>
              </a:rPr>
              <a:t>30_000</a:t>
            </a:r>
            <a:r>
              <a:rPr lang="hu-HU" sz="1050" dirty="0">
                <a:solidFill>
                  <a:schemeClr val="bg1">
                    <a:lumMod val="95000"/>
                  </a:schemeClr>
                </a:solidFill>
              </a:rPr>
              <a:t>);</a:t>
            </a:r>
            <a:br>
              <a:rPr lang="hu-HU" sz="1050" dirty="0"/>
            </a:br>
            <a:r>
              <a:rPr lang="hu-HU" sz="1050" dirty="0"/>
              <a:t>        </a:t>
            </a:r>
            <a:r>
              <a:rPr lang="hu-HU" sz="1050" dirty="0" err="1">
                <a:solidFill>
                  <a:srgbClr val="4EC9B0"/>
                </a:solidFill>
              </a:rPr>
              <a:t>Debug</a:t>
            </a:r>
            <a:r>
              <a:rPr lang="hu-HU" sz="1050" dirty="0" err="1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hu-HU" sz="1050" dirty="0" err="1">
                <a:solidFill>
                  <a:srgbClr val="DCDCAA"/>
                </a:solidFill>
              </a:rPr>
              <a:t>Log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hu-HU" sz="1050" dirty="0">
                <a:solidFill>
                  <a:srgbClr val="D69D85"/>
                </a:solidFill>
              </a:rPr>
              <a:t>"</a:t>
            </a:r>
            <a:r>
              <a:rPr lang="hu-HU" sz="1050" dirty="0" err="1">
                <a:solidFill>
                  <a:srgbClr val="D69D85"/>
                </a:solidFill>
              </a:rPr>
              <a:t>Finished</a:t>
            </a:r>
            <a:r>
              <a:rPr lang="hu-HU" sz="1050" dirty="0">
                <a:solidFill>
                  <a:srgbClr val="D69D85"/>
                </a:solidFill>
              </a:rPr>
              <a:t> </a:t>
            </a:r>
            <a:r>
              <a:rPr lang="hu-HU" sz="1050" dirty="0" err="1">
                <a:solidFill>
                  <a:srgbClr val="D69D85"/>
                </a:solidFill>
              </a:rPr>
              <a:t>execution</a:t>
            </a:r>
            <a:r>
              <a:rPr lang="hu-HU" sz="1050" dirty="0">
                <a:solidFill>
                  <a:srgbClr val="D69D85"/>
                </a:solidFill>
              </a:rPr>
              <a:t>"</a:t>
            </a:r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);</a:t>
            </a:r>
          </a:p>
          <a:p>
            <a:r>
              <a:rPr lang="hu-HU" sz="1050" dirty="0">
                <a:solidFill>
                  <a:schemeClr val="bg1">
                    <a:lumMod val="65000"/>
                  </a:schemeClr>
                </a:solidFill>
              </a:rPr>
              <a:t>    }</a:t>
            </a:r>
          </a:p>
          <a:p>
            <a:r>
              <a:rPr lang="hu-HU" sz="1100" dirty="0">
                <a:solidFill>
                  <a:schemeClr val="bg1">
                    <a:lumMod val="65000"/>
                  </a:schemeClr>
                </a:solidFill>
              </a:rPr>
              <a:t>}</a:t>
            </a:r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4E9FD034-39AA-4130-ADC2-206FEC293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81774" y="1415173"/>
            <a:ext cx="4609983" cy="25024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endParaRPr lang="hu-HU" dirty="0"/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7325732D-BBD3-4E5B-8DF9-EAFBF545B620}"/>
              </a:ext>
            </a:extLst>
          </p:cNvPr>
          <p:cNvSpPr txBox="1"/>
          <p:nvPr/>
        </p:nvSpPr>
        <p:spPr>
          <a:xfrm>
            <a:off x="6601136" y="1970941"/>
            <a:ext cx="4590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Megfelelő taszk </a:t>
            </a:r>
            <a:r>
              <a:rPr lang="hu-HU" sz="1600" dirty="0" err="1"/>
              <a:t>kill</a:t>
            </a:r>
            <a:endParaRPr lang="hu-HU" sz="1600" dirty="0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D7F649D5-D1B0-494C-9624-682D24787EC9}"/>
              </a:ext>
            </a:extLst>
          </p:cNvPr>
          <p:cNvSpPr txBox="1"/>
          <p:nvPr/>
        </p:nvSpPr>
        <p:spPr>
          <a:xfrm>
            <a:off x="6601136" y="2341978"/>
            <a:ext cx="4590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/>
              <a:t>Hosszan futó taszk probléma</a:t>
            </a:r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87296C79-50AD-42D1-918B-418B88022A6F}"/>
              </a:ext>
            </a:extLst>
          </p:cNvPr>
          <p:cNvSpPr txBox="1"/>
          <p:nvPr/>
        </p:nvSpPr>
        <p:spPr>
          <a:xfrm>
            <a:off x="6601136" y="2708871"/>
            <a:ext cx="4590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hu"/>
            </a:defPPr>
            <a:lvl1pPr>
              <a:defRPr b="1">
                <a:solidFill>
                  <a:schemeClr val="bg1"/>
                </a:solidFill>
                <a:cs typeface="Gill Sans" panose="020B0502020104020203" pitchFamily="34" charset="-79"/>
              </a:defRPr>
            </a:lvl1pPr>
          </a:lstStyle>
          <a:p>
            <a:pPr marL="108000" indent="-144000">
              <a:buFont typeface="Arial" panose="020B0604020202020204" pitchFamily="34" charset="0"/>
              <a:buChar char="•"/>
            </a:pPr>
            <a:r>
              <a:rPr lang="hu-HU" sz="1600" dirty="0" err="1"/>
              <a:t>Unmanaged</a:t>
            </a:r>
            <a:r>
              <a:rPr lang="hu-HU" sz="1600" dirty="0"/>
              <a:t> erőforrások megfelelő kezelése</a:t>
            </a:r>
          </a:p>
        </p:txBody>
      </p:sp>
    </p:spTree>
    <p:extLst>
      <p:ext uri="{BB962C8B-B14F-4D97-AF65-F5344CB8AC3E}">
        <p14:creationId xmlns:p14="http://schemas.microsoft.com/office/powerpoint/2010/main" val="55676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helyőrzője 4">
            <a:extLst>
              <a:ext uri="{FF2B5EF4-FFF2-40B4-BE49-F238E27FC236}">
                <a16:creationId xmlns:a16="http://schemas.microsoft.com/office/drawing/2014/main" id="{01F590AB-1AF1-489D-B942-2800AE8629C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 rot="5400000">
            <a:off x="2667001" y="-2667001"/>
            <a:ext cx="6858000" cy="12192001"/>
          </a:xfrm>
        </p:spPr>
      </p:pic>
      <p:grpSp>
        <p:nvGrpSpPr>
          <p:cNvPr id="40" name="Csoport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Téglalap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sp>
          <p:nvSpPr>
            <p:cNvPr id="41" name="Téglalap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sp>
          <p:nvSpPr>
            <p:cNvPr id="43" name="Téglalap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</p:grpSp>
      <p:sp>
        <p:nvSpPr>
          <p:cNvPr id="6" name="Cím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2146" y="2280698"/>
            <a:ext cx="6609256" cy="1647588"/>
          </a:xfrm>
        </p:spPr>
        <p:txBody>
          <a:bodyPr rtlCol="0">
            <a:normAutofit/>
          </a:bodyPr>
          <a:lstStyle/>
          <a:p>
            <a:r>
              <a:rPr lang="hu-HU" dirty="0"/>
              <a:t>Köszönöm a</a:t>
            </a:r>
            <a:br>
              <a:rPr lang="hu-HU" dirty="0"/>
            </a:br>
            <a:r>
              <a:rPr lang="hu-HU" dirty="0"/>
              <a:t>Figyelmet!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53F21BE7-8C15-4EBD-8FD7-0AA3D4A0D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7227" y="209552"/>
            <a:ext cx="1957410" cy="611690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5478F89A-E633-41F1-8AB1-EA2932CE74C9}"/>
              </a:ext>
            </a:extLst>
          </p:cNvPr>
          <p:cNvSpPr txBox="1"/>
          <p:nvPr/>
        </p:nvSpPr>
        <p:spPr>
          <a:xfrm>
            <a:off x="3994558" y="4013062"/>
            <a:ext cx="420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bg1">
                    <a:lumMod val="95000"/>
                  </a:schemeClr>
                </a:solidFill>
              </a:rPr>
              <a:t>https://tinyurl.com/unity-dp-coroutine</a:t>
            </a:r>
            <a:endParaRPr lang="hu-HU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493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FFFFFF"/>
      </a:hlink>
      <a:folHlink>
        <a:srgbClr val="FFFFFF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54061_TF34357351" id="{F29DF86D-9A7C-418F-9455-86171AF0A978}" vid="{D48B2376-1C0D-446D-B2BF-F6653B017B21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5F1FAD-176C-4A03-BD9A-1520119CFB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3B18BB-C24E-408B-9A12-8848DDD7A30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2361ED8-85A0-453F-805C-6D9AF4A72B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709</Words>
  <Application>Microsoft Office PowerPoint</Application>
  <PresentationFormat>Szélesvásznú</PresentationFormat>
  <Paragraphs>85</Paragraphs>
  <Slides>9</Slides>
  <Notes>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Office-téma</vt:lpstr>
      <vt:lpstr>Egyedi Tervezési Minták Unityben Korutinok használatával</vt:lpstr>
      <vt:lpstr>PowerPoint-bemutató</vt:lpstr>
      <vt:lpstr>PowerPoint-bemutató</vt:lpstr>
      <vt:lpstr>Threaded Coroutine</vt:lpstr>
      <vt:lpstr>PowerPoint-bemutató</vt:lpstr>
      <vt:lpstr>PowerPoint-bemutató</vt:lpstr>
      <vt:lpstr>PowerPoint-bemutató</vt:lpstr>
      <vt:lpstr>PowerPoint-bemutató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2020-05-23T09:57:35Z</dcterms:created>
  <dcterms:modified xsi:type="dcterms:W3CDTF">2020-05-24T17:34:16Z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